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9" r:id="rId4"/>
    <p:sldId id="258" r:id="rId5"/>
    <p:sldId id="292" r:id="rId6"/>
    <p:sldId id="260" r:id="rId7"/>
    <p:sldId id="266" r:id="rId8"/>
    <p:sldId id="313" r:id="rId9"/>
    <p:sldId id="261" r:id="rId10"/>
    <p:sldId id="294" r:id="rId11"/>
    <p:sldId id="295" r:id="rId12"/>
    <p:sldId id="296" r:id="rId13"/>
    <p:sldId id="297" r:id="rId14"/>
    <p:sldId id="299" r:id="rId15"/>
    <p:sldId id="263" r:id="rId16"/>
    <p:sldId id="264" r:id="rId17"/>
    <p:sldId id="265" r:id="rId18"/>
    <p:sldId id="269" r:id="rId19"/>
    <p:sldId id="267" r:id="rId20"/>
    <p:sldId id="301" r:id="rId21"/>
    <p:sldId id="268" r:id="rId22"/>
    <p:sldId id="302" r:id="rId23"/>
    <p:sldId id="303" r:id="rId24"/>
    <p:sldId id="273" r:id="rId25"/>
    <p:sldId id="293" r:id="rId26"/>
    <p:sldId id="270" r:id="rId27"/>
    <p:sldId id="312" r:id="rId28"/>
    <p:sldId id="300" r:id="rId29"/>
    <p:sldId id="311" r:id="rId30"/>
    <p:sldId id="314" r:id="rId31"/>
    <p:sldId id="271" r:id="rId32"/>
    <p:sldId id="274" r:id="rId33"/>
    <p:sldId id="276" r:id="rId34"/>
    <p:sldId id="275" r:id="rId35"/>
    <p:sldId id="277" r:id="rId36"/>
    <p:sldId id="304" r:id="rId37"/>
    <p:sldId id="278" r:id="rId38"/>
    <p:sldId id="305" r:id="rId39"/>
    <p:sldId id="279" r:id="rId40"/>
    <p:sldId id="307" r:id="rId41"/>
    <p:sldId id="281" r:id="rId42"/>
    <p:sldId id="282" r:id="rId43"/>
    <p:sldId id="283" r:id="rId44"/>
    <p:sldId id="284" r:id="rId45"/>
    <p:sldId id="308" r:id="rId46"/>
    <p:sldId id="285" r:id="rId47"/>
    <p:sldId id="286" r:id="rId48"/>
    <p:sldId id="287" r:id="rId49"/>
    <p:sldId id="288" r:id="rId50"/>
    <p:sldId id="309" r:id="rId51"/>
    <p:sldId id="289" r:id="rId52"/>
    <p:sldId id="290" r:id="rId53"/>
    <p:sldId id="29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686" autoAdjust="0"/>
  </p:normalViewPr>
  <p:slideViewPr>
    <p:cSldViewPr snapToGrid="0" snapToObjects="1">
      <p:cViewPr varScale="1">
        <p:scale>
          <a:sx n="191" d="100"/>
          <a:sy n="191" d="100"/>
        </p:scale>
        <p:origin x="-2080" y="-112"/>
      </p:cViewPr>
      <p:guideLst>
        <p:guide orient="horz" pos="2160"/>
        <p:guide pos="2880"/>
      </p:guideLst>
    </p:cSldViewPr>
  </p:slideViewPr>
  <p:outlineViewPr>
    <p:cViewPr>
      <p:scale>
        <a:sx n="33" d="100"/>
        <a:sy n="33" d="100"/>
      </p:scale>
      <p:origin x="0" y="49856"/>
    </p:cViewPr>
  </p:outlineViewPr>
  <p:notesTextViewPr>
    <p:cViewPr>
      <p:scale>
        <a:sx n="100" d="100"/>
        <a:sy n="100" d="100"/>
      </p:scale>
      <p:origin x="0" y="0"/>
    </p:cViewPr>
  </p:notesTextViewPr>
  <p:sorterViewPr>
    <p:cViewPr>
      <p:scale>
        <a:sx n="193" d="100"/>
        <a:sy n="193" d="100"/>
      </p:scale>
      <p:origin x="0" y="123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24-04-24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D9D02-426E-46C9-9EE9-0DE1EF8B2838}" type="datetime1">
              <a:rPr lang="en-US" smtClean="0"/>
              <a:pPr/>
              <a:t>24-04-24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24-04-24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24-04-24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24-04-24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24-04-24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714818-984F-4759-BF72-A33BDC1963BD}" type="datetime1">
              <a:rPr lang="en-US" smtClean="0"/>
              <a:pPr/>
              <a:t>24-04-24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EA7E191-5F94-4FC1-B823-BD7CABF7FA06}" type="datetime1">
              <a:rPr lang="en-US" smtClean="0"/>
              <a:pPr/>
              <a:t>24-04-24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24-04-24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24-04-24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24-04-24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D1D110F-3F4E-48D9-B8AA-5D0E825AFDBA}" type="datetime1">
              <a:rPr lang="en-US" smtClean="0"/>
              <a:pPr/>
              <a:t>24-04-24</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Wellness  Retreat Center </a:t>
            </a:r>
            <a:endParaRPr lang="en-US" dirty="0"/>
          </a:p>
        </p:txBody>
      </p:sp>
      <p:sp>
        <p:nvSpPr>
          <p:cNvPr id="3" name="Subtitle 2"/>
          <p:cNvSpPr>
            <a:spLocks noGrp="1"/>
          </p:cNvSpPr>
          <p:nvPr>
            <p:ph type="subTitle" idx="1"/>
          </p:nvPr>
        </p:nvSpPr>
        <p:spPr/>
        <p:txBody>
          <a:bodyPr>
            <a:normAutofit fontScale="77500" lnSpcReduction="20000"/>
          </a:bodyPr>
          <a:lstStyle/>
          <a:p>
            <a:r>
              <a:rPr lang="en-US" sz="2400" dirty="0" smtClean="0">
                <a:latin typeface="+mj-lt"/>
              </a:rPr>
              <a:t>A Holistic Wellness &amp; Eco-tourism </a:t>
            </a:r>
          </a:p>
          <a:p>
            <a:r>
              <a:rPr lang="en-US" sz="2400" dirty="0" smtClean="0">
                <a:latin typeface="+mj-lt"/>
              </a:rPr>
              <a:t>Experience Business Plan</a:t>
            </a:r>
          </a:p>
          <a:p>
            <a:endParaRPr lang="en-US" sz="2400" dirty="0">
              <a:latin typeface="+mj-lt"/>
            </a:endParaRPr>
          </a:p>
          <a:p>
            <a:r>
              <a:rPr lang="en-US" sz="2400" dirty="0" smtClean="0">
                <a:latin typeface="+mj-lt"/>
              </a:rPr>
              <a:t>By: North </a:t>
            </a:r>
            <a:r>
              <a:rPr lang="en-US" sz="2400" dirty="0" err="1" smtClean="0">
                <a:latin typeface="+mj-lt"/>
              </a:rPr>
              <a:t>VanIsle</a:t>
            </a:r>
            <a:r>
              <a:rPr lang="en-US" sz="2400" dirty="0" smtClean="0">
                <a:latin typeface="+mj-lt"/>
              </a:rPr>
              <a:t> Artist Collectives’ Healing Team for the proposed Mud Lake Facility </a:t>
            </a:r>
            <a:endParaRPr lang="en-US" sz="2400" dirty="0">
              <a:latin typeface="+mj-lt"/>
            </a:endParaRPr>
          </a:p>
        </p:txBody>
      </p:sp>
      <p:pic>
        <p:nvPicPr>
          <p:cNvPr id="5" name="Picture 4" descr="Earth Medicine Logo.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9401" y="388290"/>
            <a:ext cx="5994400" cy="1739900"/>
          </a:xfrm>
          <a:prstGeom prst="rect">
            <a:avLst/>
          </a:prstGeom>
        </p:spPr>
      </p:pic>
    </p:spTree>
    <p:extLst>
      <p:ext uri="{BB962C8B-B14F-4D97-AF65-F5344CB8AC3E}">
        <p14:creationId xmlns:p14="http://schemas.microsoft.com/office/powerpoint/2010/main" val="79074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55046"/>
            <a:ext cx="7408333" cy="3450696"/>
          </a:xfrm>
        </p:spPr>
        <p:txBody>
          <a:bodyPr>
            <a:noAutofit/>
          </a:bodyPr>
          <a:lstStyle/>
          <a:p>
            <a:pPr marL="0" indent="0">
              <a:buNone/>
            </a:pPr>
            <a:r>
              <a:rPr lang="en-US" sz="1400" dirty="0" smtClean="0">
                <a:latin typeface="+mj-lt"/>
              </a:rPr>
              <a:t>This </a:t>
            </a:r>
            <a:r>
              <a:rPr lang="en-US" sz="1400" dirty="0">
                <a:latin typeface="+mj-lt"/>
              </a:rPr>
              <a:t>document (the “Business Plan”) contains confidential information proprietary to </a:t>
            </a:r>
            <a:r>
              <a:rPr lang="en-US" sz="1400" dirty="0" smtClean="0">
                <a:latin typeface="+mj-lt"/>
              </a:rPr>
              <a:t>Earth Medicine Retreat Center </a:t>
            </a:r>
            <a:r>
              <a:rPr lang="en-US" sz="1400" dirty="0">
                <a:latin typeface="+mj-lt"/>
              </a:rPr>
              <a:t>referred to as (the “Company”). This information and related conversations are submitted solely to introduce selected parties to the Company’s Business Plan. The Company’s disclosure of information contained herein and in associated conversations does not constitute authorization for the recipient of the Business Plan to use the information, ideas, or concepts contained herein for any purpose other than the Company’s evaluation or to disclose any information to any other parties. The Company retains ownership of this Business Plan, including any described concepts and ideas. </a:t>
            </a:r>
            <a:endParaRPr lang="en-US" sz="1400" dirty="0" smtClean="0">
              <a:latin typeface="+mj-lt"/>
            </a:endParaRPr>
          </a:p>
          <a:p>
            <a:pPr marL="0" indent="0">
              <a:buNone/>
            </a:pPr>
            <a:endParaRPr lang="en-US" sz="1400" dirty="0">
              <a:latin typeface="+mj-lt"/>
            </a:endParaRPr>
          </a:p>
          <a:p>
            <a:pPr marL="0" indent="0">
              <a:buNone/>
            </a:pPr>
            <a:r>
              <a:rPr lang="en-US" sz="1400" dirty="0">
                <a:latin typeface="+mj-lt"/>
              </a:rPr>
              <a:t>Each recipient of this document agrees to treat the information strictly confidentially. The recipient may not disclose, directly or indirectly, or permit any agent or affiliate to disclose any information contained herein or reproduce this document in whole or part without the Company’s prior written consent unless otherwise required by applicable law. </a:t>
            </a:r>
          </a:p>
          <a:p>
            <a:pPr marL="0" indent="0">
              <a:buNone/>
            </a:pPr>
            <a:endParaRPr lang="en-US" sz="1400" dirty="0" smtClean="0">
              <a:latin typeface="+mj-lt"/>
            </a:endParaRPr>
          </a:p>
          <a:p>
            <a:pPr marL="0" indent="0">
              <a:buNone/>
            </a:pPr>
            <a:r>
              <a:rPr lang="en-US" sz="1400" dirty="0" smtClean="0">
                <a:latin typeface="+mj-lt"/>
              </a:rPr>
              <a:t>Any </a:t>
            </a:r>
            <a:r>
              <a:rPr lang="en-US" sz="1400" dirty="0">
                <a:latin typeface="+mj-lt"/>
              </a:rPr>
              <a:t>party who accepts delivery of this Business Plan, or any other document(s) or verbal communication(s) of confidential information from the Company, agrees to be bound by the terms of this Confidentiality Statement and further agrees to promptly return any such documents and materials to the Company upon request. </a:t>
            </a:r>
          </a:p>
        </p:txBody>
      </p:sp>
      <p:sp>
        <p:nvSpPr>
          <p:cNvPr id="3" name="Title 2"/>
          <p:cNvSpPr>
            <a:spLocks noGrp="1"/>
          </p:cNvSpPr>
          <p:nvPr>
            <p:ph type="title"/>
          </p:nvPr>
        </p:nvSpPr>
        <p:spPr/>
        <p:txBody>
          <a:bodyPr>
            <a:normAutofit fontScale="90000"/>
          </a:bodyPr>
          <a:lstStyle/>
          <a:p>
            <a:r>
              <a:rPr lang="en-US" dirty="0"/>
              <a:t>Confidentiality Statement </a:t>
            </a:r>
            <a:br>
              <a:rPr lang="en-US" dirty="0"/>
            </a:br>
            <a:endParaRPr lang="en-US" dirty="0"/>
          </a:p>
        </p:txBody>
      </p:sp>
    </p:spTree>
    <p:extLst>
      <p:ext uri="{BB962C8B-B14F-4D97-AF65-F5344CB8AC3E}">
        <p14:creationId xmlns:p14="http://schemas.microsoft.com/office/powerpoint/2010/main" val="1829311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55046"/>
            <a:ext cx="7408333" cy="3450696"/>
          </a:xfrm>
        </p:spPr>
        <p:txBody>
          <a:bodyPr>
            <a:noAutofit/>
          </a:bodyPr>
          <a:lstStyle/>
          <a:p>
            <a:pPr marL="0" indent="0" algn="ctr">
              <a:buNone/>
            </a:pPr>
            <a:r>
              <a:rPr lang="en-US" sz="1800" dirty="0" smtClean="0">
                <a:latin typeface="+mj-lt"/>
              </a:rPr>
              <a:t>The market analysis and financial projections presented herein represent the Company’s best judgment and reasonable assumptions of future events and circumstances; all other information has been obtained from reliable sources. However, no warranty or representation, expressed or implied, is made as to the accuracy or completeness of any information contained herein, and same is submitted subject to errors and omissions, and no representations or warranties of future company performance or market trends are intended, and such are expressly disclaimed. </a:t>
            </a:r>
          </a:p>
          <a:p>
            <a:pPr marL="0" indent="0">
              <a:buNone/>
            </a:pPr>
            <a:endParaRPr lang="en-US" sz="1400" dirty="0" smtClean="0">
              <a:latin typeface="+mj-lt"/>
            </a:endParaRPr>
          </a:p>
          <a:p>
            <a:pPr marL="0" indent="0">
              <a:buNone/>
            </a:pPr>
            <a:endParaRPr lang="en-US" sz="1400" dirty="0">
              <a:latin typeface="+mj-lt"/>
            </a:endParaRPr>
          </a:p>
        </p:txBody>
      </p:sp>
      <p:sp>
        <p:nvSpPr>
          <p:cNvPr id="3" name="Title 2"/>
          <p:cNvSpPr>
            <a:spLocks noGrp="1"/>
          </p:cNvSpPr>
          <p:nvPr>
            <p:ph type="title"/>
          </p:nvPr>
        </p:nvSpPr>
        <p:spPr/>
        <p:txBody>
          <a:bodyPr>
            <a:normAutofit fontScale="90000"/>
          </a:bodyPr>
          <a:lstStyle/>
          <a:p>
            <a:r>
              <a:rPr lang="en-US" dirty="0"/>
              <a:t>Disclaimer Statement </a:t>
            </a:r>
            <a:br>
              <a:rPr lang="en-US" dirty="0"/>
            </a:br>
            <a:endParaRPr lang="en-US" dirty="0"/>
          </a:p>
        </p:txBody>
      </p:sp>
    </p:spTree>
    <p:extLst>
      <p:ext uri="{BB962C8B-B14F-4D97-AF65-F5344CB8AC3E}">
        <p14:creationId xmlns:p14="http://schemas.microsoft.com/office/powerpoint/2010/main" val="257934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9545" y="2901001"/>
            <a:ext cx="7408333" cy="3450696"/>
          </a:xfrm>
        </p:spPr>
        <p:txBody>
          <a:bodyPr>
            <a:normAutofit fontScale="92500"/>
          </a:bodyPr>
          <a:lstStyle/>
          <a:p>
            <a:pPr marL="0" indent="0">
              <a:buNone/>
            </a:pPr>
            <a:r>
              <a:rPr lang="en-US" dirty="0" smtClean="0">
                <a:latin typeface="Corbel"/>
                <a:cs typeface="Corbel"/>
              </a:rPr>
              <a:t>To </a:t>
            </a:r>
            <a:r>
              <a:rPr lang="en-US" dirty="0">
                <a:latin typeface="Corbel"/>
                <a:cs typeface="Corbel"/>
              </a:rPr>
              <a:t>provide holistic healing and rejuvenation in harmony with nature, offering tailored experiences that empower veterans, individuals coping with trauma, and those managing autoimmune disorders</a:t>
            </a:r>
            <a:r>
              <a:rPr lang="en-US" dirty="0" smtClean="0">
                <a:latin typeface="Corbel"/>
                <a:cs typeface="Corbel"/>
              </a:rPr>
              <a:t>.</a:t>
            </a:r>
          </a:p>
          <a:p>
            <a:pPr marL="0" indent="0">
              <a:buNone/>
            </a:pPr>
            <a:endParaRPr lang="en-US" dirty="0" smtClean="0">
              <a:latin typeface="Corbel"/>
              <a:cs typeface="Corbel"/>
            </a:endParaRPr>
          </a:p>
          <a:p>
            <a:pPr marL="0" indent="0">
              <a:buNone/>
            </a:pPr>
            <a:r>
              <a:rPr lang="en-US" dirty="0" smtClean="0">
                <a:latin typeface="Corbel"/>
                <a:cs typeface="Corbel"/>
              </a:rPr>
              <a:t> </a:t>
            </a:r>
            <a:r>
              <a:rPr lang="en-US" dirty="0">
                <a:latin typeface="Corbel"/>
                <a:cs typeface="Corbel"/>
              </a:rPr>
              <a:t>Through immersive wilderness adventures, compassionate counseling, therapeutic treatments, and sustainable practices, we strive to create a sanctuary where guests can find solace, renewal, and a path to wellness</a:t>
            </a:r>
            <a:r>
              <a:rPr lang="en-US" dirty="0" smtClean="0">
                <a:latin typeface="Corbel"/>
                <a:cs typeface="Corbel"/>
              </a:rPr>
              <a:t>.</a:t>
            </a:r>
            <a:endParaRPr lang="en-US" dirty="0">
              <a:latin typeface="Corbel"/>
              <a:cs typeface="Corbel"/>
            </a:endParaRPr>
          </a:p>
          <a:p>
            <a:pPr marL="0" indent="0">
              <a:buNone/>
            </a:pPr>
            <a:endParaRPr lang="en-US" dirty="0">
              <a:latin typeface="Corbel"/>
              <a:cs typeface="Corbel"/>
            </a:endParaRPr>
          </a:p>
        </p:txBody>
      </p:sp>
      <p:sp>
        <p:nvSpPr>
          <p:cNvPr id="3" name="Title 2"/>
          <p:cNvSpPr>
            <a:spLocks noGrp="1"/>
          </p:cNvSpPr>
          <p:nvPr>
            <p:ph type="title"/>
          </p:nvPr>
        </p:nvSpPr>
        <p:spPr/>
        <p:txBody>
          <a:bodyPr/>
          <a:lstStyle/>
          <a:p>
            <a:r>
              <a:rPr lang="en-US" dirty="0" smtClean="0"/>
              <a:t>Mission Statement </a:t>
            </a:r>
            <a:endParaRPr lang="en-US" dirty="0"/>
          </a:p>
        </p:txBody>
      </p:sp>
    </p:spTree>
    <p:extLst>
      <p:ext uri="{BB962C8B-B14F-4D97-AF65-F5344CB8AC3E}">
        <p14:creationId xmlns:p14="http://schemas.microsoft.com/office/powerpoint/2010/main" val="73661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latin typeface="Corbel"/>
                <a:cs typeface="Corbel"/>
              </a:rPr>
              <a:t>Empowering lives, restoring balance, and fostering connection with the natural world. Our vision is to become a beacon of hope and healing, recognized globally for pioneering holistic wellness experiences that transform lives and inspire a profound sense of well-being. </a:t>
            </a:r>
            <a:endParaRPr lang="en-US" dirty="0" smtClean="0">
              <a:latin typeface="Corbel"/>
              <a:cs typeface="Corbel"/>
            </a:endParaRPr>
          </a:p>
          <a:p>
            <a:pPr marL="0" indent="0">
              <a:buNone/>
            </a:pPr>
            <a:endParaRPr lang="en-US" dirty="0">
              <a:latin typeface="Corbel"/>
              <a:cs typeface="Corbel"/>
            </a:endParaRPr>
          </a:p>
          <a:p>
            <a:pPr marL="0" indent="0">
              <a:buNone/>
            </a:pPr>
            <a:r>
              <a:rPr lang="en-US" dirty="0" smtClean="0">
                <a:latin typeface="Corbel"/>
                <a:cs typeface="Corbel"/>
              </a:rPr>
              <a:t>We </a:t>
            </a:r>
            <a:r>
              <a:rPr lang="en-US" dirty="0">
                <a:latin typeface="Corbel"/>
                <a:cs typeface="Corbel"/>
              </a:rPr>
              <a:t>envision a future where every individual, regardless of their challenges, can find sanctuary in nature and embark on a journey towards health, resilience, and inner peace.</a:t>
            </a:r>
          </a:p>
          <a:p>
            <a:endParaRPr lang="en-US" dirty="0"/>
          </a:p>
        </p:txBody>
      </p:sp>
      <p:sp>
        <p:nvSpPr>
          <p:cNvPr id="3" name="Title 2"/>
          <p:cNvSpPr>
            <a:spLocks noGrp="1"/>
          </p:cNvSpPr>
          <p:nvPr>
            <p:ph type="title"/>
          </p:nvPr>
        </p:nvSpPr>
        <p:spPr/>
        <p:txBody>
          <a:bodyPr/>
          <a:lstStyle/>
          <a:p>
            <a:r>
              <a:rPr lang="en-US" dirty="0" smtClean="0"/>
              <a:t>Vision Statement </a:t>
            </a:r>
            <a:endParaRPr lang="en-US" dirty="0"/>
          </a:p>
        </p:txBody>
      </p:sp>
    </p:spTree>
    <p:extLst>
      <p:ext uri="{BB962C8B-B14F-4D97-AF65-F5344CB8AC3E}">
        <p14:creationId xmlns:p14="http://schemas.microsoft.com/office/powerpoint/2010/main" val="3944976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610" y="1825267"/>
            <a:ext cx="7408333" cy="4850359"/>
          </a:xfrm>
        </p:spPr>
        <p:txBody>
          <a:bodyPr numCol="2">
            <a:noAutofit/>
          </a:bodyPr>
          <a:lstStyle/>
          <a:p>
            <a:r>
              <a:rPr lang="en-US" sz="1200" dirty="0" smtClean="0">
                <a:latin typeface="+mj-lt"/>
              </a:rPr>
              <a:t>Confidentiality Statement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........2 </a:t>
            </a:r>
          </a:p>
          <a:p>
            <a:r>
              <a:rPr lang="en-US" sz="1200" dirty="0" smtClean="0">
                <a:latin typeface="+mj-lt"/>
              </a:rPr>
              <a:t>Disclaimer </a:t>
            </a:r>
            <a:r>
              <a:rPr lang="en-US" sz="1200" dirty="0">
                <a:latin typeface="+mj-lt"/>
              </a:rPr>
              <a:t>Statement...........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3</a:t>
            </a:r>
            <a:endParaRPr lang="en-US" sz="1200" dirty="0" smtClean="0">
              <a:latin typeface="+mj-lt"/>
            </a:endParaRPr>
          </a:p>
          <a:p>
            <a:r>
              <a:rPr lang="en-US" sz="1200" dirty="0" smtClean="0">
                <a:latin typeface="+mj-lt"/>
              </a:rPr>
              <a:t> </a:t>
            </a:r>
            <a:r>
              <a:rPr lang="en-US" sz="1200" dirty="0">
                <a:latin typeface="+mj-lt"/>
              </a:rPr>
              <a:t>Mission Statement </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 4</a:t>
            </a:r>
            <a:endParaRPr lang="en-US" sz="1200" dirty="0" smtClean="0">
              <a:latin typeface="+mj-lt"/>
            </a:endParaRPr>
          </a:p>
          <a:p>
            <a:r>
              <a:rPr lang="en-US" sz="1200" dirty="0" smtClean="0">
                <a:latin typeface="+mj-lt"/>
              </a:rPr>
              <a:t> Vision Statement</a:t>
            </a:r>
            <a:r>
              <a:rPr lang="mr-IN" sz="1200" dirty="0" smtClean="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.5 </a:t>
            </a:r>
            <a:endParaRPr lang="en-US" sz="1200" dirty="0" smtClean="0">
              <a:latin typeface="+mj-lt"/>
            </a:endParaRPr>
          </a:p>
          <a:p>
            <a:r>
              <a:rPr lang="en-US" sz="1200" dirty="0" smtClean="0">
                <a:latin typeface="+mj-lt"/>
              </a:rPr>
              <a:t>Executive Summary................................</a:t>
            </a:r>
            <a:r>
              <a:rPr lang="en-US" sz="1200" dirty="0">
                <a:latin typeface="+mj-lt"/>
              </a:rPr>
              <a:t>.....</a:t>
            </a:r>
            <a:r>
              <a:rPr lang="en-US" sz="1200" dirty="0" smtClean="0">
                <a:latin typeface="+mj-lt"/>
              </a:rPr>
              <a:t>..............</a:t>
            </a:r>
            <a:r>
              <a:rPr lang="en-US" sz="1200" dirty="0">
                <a:latin typeface="+mj-lt"/>
              </a:rPr>
              <a:t>..</a:t>
            </a:r>
            <a:r>
              <a:rPr lang="en-US" sz="1200" dirty="0" smtClean="0">
                <a:latin typeface="+mj-lt"/>
              </a:rPr>
              <a:t>7</a:t>
            </a:r>
          </a:p>
          <a:p>
            <a:r>
              <a:rPr lang="en-US" sz="1200" dirty="0" smtClean="0">
                <a:latin typeface="+mj-lt"/>
              </a:rPr>
              <a:t> </a:t>
            </a:r>
            <a:r>
              <a:rPr lang="en-US" sz="1200" dirty="0">
                <a:latin typeface="+mj-lt"/>
              </a:rPr>
              <a:t>Total Funds Allocated...........</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7</a:t>
            </a:r>
          </a:p>
          <a:p>
            <a:r>
              <a:rPr lang="en-US" sz="1200" dirty="0" smtClean="0">
                <a:latin typeface="+mj-lt"/>
              </a:rPr>
              <a:t> </a:t>
            </a:r>
            <a:r>
              <a:rPr lang="en-US" sz="1200" dirty="0">
                <a:latin typeface="+mj-lt"/>
              </a:rPr>
              <a:t>About The Company...</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............8 </a:t>
            </a:r>
            <a:endParaRPr lang="en-US" sz="1200" dirty="0" smtClean="0">
              <a:latin typeface="+mj-lt"/>
            </a:endParaRPr>
          </a:p>
          <a:p>
            <a:r>
              <a:rPr lang="en-US" sz="1200" dirty="0" smtClean="0">
                <a:latin typeface="+mj-lt"/>
              </a:rPr>
              <a:t>Product </a:t>
            </a:r>
            <a:r>
              <a:rPr lang="en-US" sz="1200" dirty="0">
                <a:latin typeface="+mj-lt"/>
              </a:rPr>
              <a:t>And Services ..................</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9</a:t>
            </a:r>
          </a:p>
          <a:p>
            <a:r>
              <a:rPr lang="en-US" sz="1200" dirty="0" smtClean="0">
                <a:latin typeface="+mj-lt"/>
              </a:rPr>
              <a:t> </a:t>
            </a:r>
            <a:r>
              <a:rPr lang="en-US" sz="1200" dirty="0">
                <a:latin typeface="+mj-lt"/>
              </a:rPr>
              <a:t>Market Analysis Summary....................</a:t>
            </a:r>
            <a:r>
              <a:rPr lang="en-US" sz="1200" dirty="0" smtClean="0">
                <a:latin typeface="+mj-lt"/>
              </a:rPr>
              <a:t>...</a:t>
            </a:r>
            <a:r>
              <a:rPr lang="en-US" sz="1200" dirty="0">
                <a:latin typeface="+mj-lt"/>
              </a:rPr>
              <a:t>........</a:t>
            </a:r>
            <a:r>
              <a:rPr lang="en-US" sz="1200" dirty="0" smtClean="0">
                <a:latin typeface="+mj-lt"/>
              </a:rPr>
              <a:t>.........</a:t>
            </a:r>
            <a:r>
              <a:rPr lang="en-US" sz="1200" dirty="0">
                <a:latin typeface="+mj-lt"/>
              </a:rPr>
              <a:t>12 </a:t>
            </a:r>
            <a:endParaRPr lang="en-US" sz="1200" dirty="0" smtClean="0">
              <a:latin typeface="+mj-lt"/>
            </a:endParaRPr>
          </a:p>
          <a:p>
            <a:r>
              <a:rPr lang="en-US" sz="1200" dirty="0" smtClean="0">
                <a:latin typeface="+mj-lt"/>
              </a:rPr>
              <a:t>Alternative </a:t>
            </a:r>
            <a:r>
              <a:rPr lang="en-US" sz="1200" dirty="0">
                <a:latin typeface="+mj-lt"/>
              </a:rPr>
              <a:t>Healthcare Providers In </a:t>
            </a:r>
            <a:r>
              <a:rPr lang="en-US" sz="1200" dirty="0" smtClean="0">
                <a:latin typeface="+mj-lt"/>
              </a:rPr>
              <a:t>Canada..</a:t>
            </a:r>
            <a:r>
              <a:rPr lang="en-US" sz="1200" dirty="0">
                <a:latin typeface="+mj-lt"/>
              </a:rPr>
              <a:t>.....</a:t>
            </a:r>
            <a:r>
              <a:rPr lang="en-US" sz="1200" dirty="0" smtClean="0">
                <a:latin typeface="+mj-lt"/>
              </a:rPr>
              <a:t>...</a:t>
            </a:r>
            <a:r>
              <a:rPr lang="en-US" sz="1200" dirty="0">
                <a:latin typeface="+mj-lt"/>
              </a:rPr>
              <a:t>...</a:t>
            </a:r>
            <a:r>
              <a:rPr lang="en-US" sz="1200" dirty="0" smtClean="0">
                <a:latin typeface="+mj-lt"/>
              </a:rPr>
              <a:t>12</a:t>
            </a:r>
          </a:p>
          <a:p>
            <a:r>
              <a:rPr lang="en-US" sz="1200" dirty="0" smtClean="0">
                <a:latin typeface="+mj-lt"/>
              </a:rPr>
              <a:t> </a:t>
            </a:r>
            <a:r>
              <a:rPr lang="en-US" sz="1200" dirty="0">
                <a:latin typeface="+mj-lt"/>
              </a:rPr>
              <a:t>Major Services Segmentation ......</a:t>
            </a:r>
            <a:r>
              <a:rPr lang="en-US" sz="1200" dirty="0" smtClean="0">
                <a:latin typeface="+mj-lt"/>
              </a:rPr>
              <a:t>..</a:t>
            </a:r>
            <a:r>
              <a:rPr lang="en-US" sz="1200" dirty="0">
                <a:latin typeface="+mj-lt"/>
              </a:rPr>
              <a:t>.................</a:t>
            </a:r>
            <a:r>
              <a:rPr lang="en-US" sz="1200" dirty="0" smtClean="0">
                <a:latin typeface="+mj-lt"/>
              </a:rPr>
              <a:t>.....</a:t>
            </a:r>
            <a:r>
              <a:rPr lang="en-US" sz="1200" dirty="0">
                <a:latin typeface="+mj-lt"/>
              </a:rPr>
              <a:t>...13 </a:t>
            </a:r>
            <a:endParaRPr lang="en-US" sz="1200" dirty="0" smtClean="0">
              <a:latin typeface="+mj-lt"/>
            </a:endParaRPr>
          </a:p>
          <a:p>
            <a:r>
              <a:rPr lang="en-US" sz="1200" dirty="0" smtClean="0">
                <a:latin typeface="+mj-lt"/>
              </a:rPr>
              <a:t>Substance </a:t>
            </a:r>
            <a:r>
              <a:rPr lang="en-US" sz="1200" dirty="0">
                <a:latin typeface="+mj-lt"/>
              </a:rPr>
              <a:t>Abuse Centers In </a:t>
            </a:r>
            <a:r>
              <a:rPr lang="en-US" sz="1200" dirty="0" smtClean="0">
                <a:latin typeface="+mj-lt"/>
              </a:rPr>
              <a:t>Canada.</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 14 </a:t>
            </a:r>
            <a:endParaRPr lang="en-US" sz="1200" dirty="0" smtClean="0">
              <a:latin typeface="+mj-lt"/>
            </a:endParaRPr>
          </a:p>
          <a:p>
            <a:r>
              <a:rPr lang="en-US" sz="1200" dirty="0" smtClean="0">
                <a:latin typeface="+mj-lt"/>
              </a:rPr>
              <a:t>Major </a:t>
            </a:r>
            <a:r>
              <a:rPr lang="en-US" sz="1200" dirty="0">
                <a:latin typeface="+mj-lt"/>
              </a:rPr>
              <a:t>Market Segmentation.....</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...15</a:t>
            </a:r>
          </a:p>
          <a:p>
            <a:r>
              <a:rPr lang="en-US" sz="1200" dirty="0" smtClean="0">
                <a:latin typeface="+mj-lt"/>
              </a:rPr>
              <a:t> </a:t>
            </a:r>
            <a:r>
              <a:rPr lang="en-US" sz="1200" dirty="0">
                <a:latin typeface="+mj-lt"/>
              </a:rPr>
              <a:t>Operational Strategy ..................</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17</a:t>
            </a:r>
          </a:p>
          <a:p>
            <a:r>
              <a:rPr lang="en-US" sz="1200" dirty="0" smtClean="0">
                <a:latin typeface="+mj-lt"/>
              </a:rPr>
              <a:t> </a:t>
            </a:r>
            <a:r>
              <a:rPr lang="en-US" sz="1200" dirty="0">
                <a:latin typeface="+mj-lt"/>
              </a:rPr>
              <a:t>Legal Structure .............</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..17 </a:t>
            </a:r>
            <a:endParaRPr lang="en-US" sz="1200" dirty="0" smtClean="0">
              <a:latin typeface="+mj-lt"/>
            </a:endParaRPr>
          </a:p>
          <a:p>
            <a:r>
              <a:rPr lang="en-US" sz="1200" dirty="0" smtClean="0">
                <a:latin typeface="+mj-lt"/>
              </a:rPr>
              <a:t>Location</a:t>
            </a:r>
            <a:r>
              <a:rPr lang="en-US" sz="1200" dirty="0">
                <a:latin typeface="+mj-lt"/>
              </a:rPr>
              <a:t>: </a:t>
            </a:r>
            <a:r>
              <a:rPr lang="en-US" sz="1200" dirty="0" smtClean="0">
                <a:latin typeface="+mj-lt"/>
              </a:rPr>
              <a:t>Mud Lake, Vancouver Island...</a:t>
            </a:r>
            <a:r>
              <a:rPr lang="en-US" sz="1200" dirty="0">
                <a:latin typeface="+mj-lt"/>
              </a:rPr>
              <a:t>.</a:t>
            </a:r>
            <a:r>
              <a:rPr lang="en-US" sz="1200" dirty="0" smtClean="0">
                <a:latin typeface="+mj-lt"/>
              </a:rPr>
              <a:t>.................</a:t>
            </a:r>
            <a:r>
              <a:rPr lang="en-US" sz="1200" dirty="0">
                <a:latin typeface="+mj-lt"/>
              </a:rPr>
              <a:t>17 </a:t>
            </a:r>
            <a:endParaRPr lang="en-US" sz="1200" dirty="0" smtClean="0">
              <a:latin typeface="+mj-lt"/>
            </a:endParaRPr>
          </a:p>
          <a:p>
            <a:r>
              <a:rPr lang="en-US" sz="1200" dirty="0" smtClean="0">
                <a:latin typeface="+mj-lt"/>
              </a:rPr>
              <a:t>Target </a:t>
            </a:r>
            <a:r>
              <a:rPr lang="en-US" sz="1200" dirty="0">
                <a:latin typeface="+mj-lt"/>
              </a:rPr>
              <a:t>Market..............</a:t>
            </a:r>
            <a:r>
              <a:rPr lang="en-US" sz="1200" dirty="0" smtClean="0">
                <a:latin typeface="+mj-lt"/>
              </a:rPr>
              <a:t>..</a:t>
            </a:r>
            <a:r>
              <a:rPr lang="en-US" sz="1200" dirty="0">
                <a:latin typeface="+mj-lt"/>
              </a:rPr>
              <a:t>......................</a:t>
            </a:r>
            <a:r>
              <a:rPr lang="en-US" sz="1200" dirty="0" smtClean="0">
                <a:latin typeface="+mj-lt"/>
              </a:rPr>
              <a:t>.................</a:t>
            </a:r>
            <a:r>
              <a:rPr lang="en-US" sz="1200" dirty="0">
                <a:latin typeface="+mj-lt"/>
              </a:rPr>
              <a:t>... 18 </a:t>
            </a:r>
            <a:endParaRPr lang="en-US" sz="1200" dirty="0" smtClean="0">
              <a:latin typeface="+mj-lt"/>
            </a:endParaRPr>
          </a:p>
          <a:p>
            <a:r>
              <a:rPr lang="en-US" sz="1200" dirty="0" smtClean="0">
                <a:latin typeface="+mj-lt"/>
              </a:rPr>
              <a:t>Grants</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 19 </a:t>
            </a:r>
            <a:endParaRPr lang="en-US" sz="1200" dirty="0" smtClean="0">
              <a:latin typeface="+mj-lt"/>
            </a:endParaRPr>
          </a:p>
          <a:p>
            <a:r>
              <a:rPr lang="en-US" sz="1200" dirty="0" smtClean="0">
                <a:latin typeface="+mj-lt"/>
              </a:rPr>
              <a:t>Branding </a:t>
            </a:r>
            <a:r>
              <a:rPr lang="en-US" sz="1200" dirty="0">
                <a:latin typeface="+mj-lt"/>
              </a:rPr>
              <a:t>And Marketing.......</a:t>
            </a:r>
            <a:r>
              <a:rPr lang="en-US" sz="1200" dirty="0" smtClean="0">
                <a:latin typeface="+mj-lt"/>
              </a:rPr>
              <a:t>..</a:t>
            </a:r>
            <a:r>
              <a:rPr lang="en-US" sz="1200" dirty="0">
                <a:latin typeface="+mj-lt"/>
              </a:rPr>
              <a:t>................................. 20 </a:t>
            </a:r>
            <a:endParaRPr lang="en-US" sz="1200" dirty="0" smtClean="0">
              <a:latin typeface="+mj-lt"/>
            </a:endParaRPr>
          </a:p>
          <a:p>
            <a:r>
              <a:rPr lang="en-US" sz="1200" dirty="0" smtClean="0">
                <a:latin typeface="+mj-lt"/>
              </a:rPr>
              <a:t>Objectives</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 20 </a:t>
            </a:r>
            <a:endParaRPr lang="en-US" sz="1200" dirty="0" smtClean="0">
              <a:latin typeface="+mj-lt"/>
            </a:endParaRPr>
          </a:p>
          <a:p>
            <a:r>
              <a:rPr lang="en-US" sz="1200" dirty="0" smtClean="0">
                <a:latin typeface="+mj-lt"/>
              </a:rPr>
              <a:t>Keys </a:t>
            </a:r>
            <a:r>
              <a:rPr lang="en-US" sz="1200" dirty="0">
                <a:latin typeface="+mj-lt"/>
              </a:rPr>
              <a:t>To Success .................</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 20 </a:t>
            </a:r>
            <a:endParaRPr lang="en-US" sz="1200" dirty="0" smtClean="0">
              <a:latin typeface="+mj-lt"/>
            </a:endParaRPr>
          </a:p>
          <a:p>
            <a:r>
              <a:rPr lang="en-US" sz="1200" dirty="0" smtClean="0">
                <a:latin typeface="+mj-lt"/>
              </a:rPr>
              <a:t>Marketing </a:t>
            </a:r>
            <a:r>
              <a:rPr lang="en-US" sz="1200" dirty="0">
                <a:latin typeface="+mj-lt"/>
              </a:rPr>
              <a:t>Campaign ...............</a:t>
            </a:r>
            <a:r>
              <a:rPr lang="en-US" sz="1200" dirty="0" smtClean="0">
                <a:latin typeface="+mj-lt"/>
              </a:rPr>
              <a:t>..</a:t>
            </a:r>
            <a:r>
              <a:rPr lang="en-US" sz="1200" dirty="0">
                <a:latin typeface="+mj-lt"/>
              </a:rPr>
              <a:t>.............</a:t>
            </a:r>
            <a:r>
              <a:rPr lang="en-US" sz="1200" dirty="0" smtClean="0">
                <a:latin typeface="+mj-lt"/>
              </a:rPr>
              <a:t>..</a:t>
            </a:r>
            <a:r>
              <a:rPr lang="en-US" sz="1200" dirty="0">
                <a:latin typeface="+mj-lt"/>
              </a:rPr>
              <a:t>...............21 </a:t>
            </a:r>
            <a:endParaRPr lang="en-US" sz="1200" dirty="0" smtClean="0">
              <a:latin typeface="+mj-lt"/>
            </a:endParaRPr>
          </a:p>
          <a:p>
            <a:r>
              <a:rPr lang="en-US" sz="1200" dirty="0" smtClean="0">
                <a:latin typeface="+mj-lt"/>
              </a:rPr>
              <a:t>Online </a:t>
            </a:r>
            <a:r>
              <a:rPr lang="en-US" sz="1200" dirty="0">
                <a:latin typeface="+mj-lt"/>
              </a:rPr>
              <a:t>Fundraising Strategies...</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22</a:t>
            </a:r>
          </a:p>
          <a:p>
            <a:r>
              <a:rPr lang="en-US" sz="1200" dirty="0" smtClean="0">
                <a:latin typeface="+mj-lt"/>
              </a:rPr>
              <a:t> </a:t>
            </a:r>
            <a:r>
              <a:rPr lang="en-US" sz="1200" dirty="0">
                <a:latin typeface="+mj-lt"/>
              </a:rPr>
              <a:t>Donor/Sponsor Retention Strategy ..................</a:t>
            </a:r>
            <a:r>
              <a:rPr lang="en-US" sz="1200" dirty="0" smtClean="0">
                <a:latin typeface="+mj-lt"/>
              </a:rPr>
              <a:t>.....</a:t>
            </a:r>
            <a:r>
              <a:rPr lang="en-US" sz="1200" dirty="0">
                <a:latin typeface="+mj-lt"/>
              </a:rPr>
              <a:t>..22 </a:t>
            </a:r>
            <a:endParaRPr lang="en-US" sz="1200" dirty="0" smtClean="0">
              <a:latin typeface="+mj-lt"/>
            </a:endParaRPr>
          </a:p>
          <a:p>
            <a:r>
              <a:rPr lang="en-US" sz="1200" dirty="0" smtClean="0">
                <a:latin typeface="+mj-lt"/>
              </a:rPr>
              <a:t>Competitive </a:t>
            </a:r>
            <a:r>
              <a:rPr lang="en-US" sz="1200" dirty="0">
                <a:latin typeface="+mj-lt"/>
              </a:rPr>
              <a:t>Analysis.....................</a:t>
            </a:r>
            <a:r>
              <a:rPr lang="en-US" sz="1200" dirty="0" smtClean="0">
                <a:latin typeface="+mj-lt"/>
              </a:rPr>
              <a:t>......</a:t>
            </a:r>
            <a:r>
              <a:rPr lang="en-US" sz="1200" dirty="0">
                <a:latin typeface="+mj-lt"/>
              </a:rPr>
              <a:t>...............</a:t>
            </a:r>
            <a:r>
              <a:rPr lang="en-US" sz="1200" dirty="0" smtClean="0">
                <a:latin typeface="+mj-lt"/>
              </a:rPr>
              <a:t>.....</a:t>
            </a:r>
            <a:r>
              <a:rPr lang="en-US" sz="1200" dirty="0">
                <a:latin typeface="+mj-lt"/>
              </a:rPr>
              <a:t>..23 </a:t>
            </a:r>
            <a:endParaRPr lang="en-US" sz="1200" dirty="0" smtClean="0">
              <a:latin typeface="+mj-lt"/>
            </a:endParaRPr>
          </a:p>
          <a:p>
            <a:r>
              <a:rPr lang="en-US" sz="1200" dirty="0" smtClean="0">
                <a:latin typeface="+mj-lt"/>
              </a:rPr>
              <a:t>Competitive </a:t>
            </a:r>
            <a:r>
              <a:rPr lang="en-US" sz="1200" dirty="0">
                <a:latin typeface="+mj-lt"/>
              </a:rPr>
              <a:t>Advantages ......................</a:t>
            </a:r>
            <a:r>
              <a:rPr lang="en-US" sz="1200" dirty="0" smtClean="0">
                <a:latin typeface="+mj-lt"/>
              </a:rPr>
              <a:t>....</a:t>
            </a:r>
            <a:r>
              <a:rPr lang="en-US" sz="1200" dirty="0">
                <a:latin typeface="+mj-lt"/>
              </a:rPr>
              <a:t>...............</a:t>
            </a:r>
            <a:r>
              <a:rPr lang="en-US" sz="1200" dirty="0" smtClean="0">
                <a:latin typeface="+mj-lt"/>
              </a:rPr>
              <a:t>.24 </a:t>
            </a:r>
          </a:p>
          <a:p>
            <a:r>
              <a:rPr lang="en-US" sz="1200" dirty="0" smtClean="0">
                <a:latin typeface="+mj-lt"/>
              </a:rPr>
              <a:t>Barriers </a:t>
            </a:r>
            <a:r>
              <a:rPr lang="en-US" sz="1200" dirty="0">
                <a:latin typeface="+mj-lt"/>
              </a:rPr>
              <a:t>To Entry........</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24</a:t>
            </a:r>
          </a:p>
          <a:p>
            <a:r>
              <a:rPr lang="en-US" sz="1200" dirty="0" smtClean="0">
                <a:latin typeface="+mj-lt"/>
              </a:rPr>
              <a:t> </a:t>
            </a:r>
            <a:r>
              <a:rPr lang="en-US" sz="1200" dirty="0" err="1" smtClean="0">
                <a:latin typeface="+mj-lt"/>
              </a:rPr>
              <a:t>Swot</a:t>
            </a:r>
            <a:r>
              <a:rPr lang="en-US" sz="1200" dirty="0" smtClean="0">
                <a:latin typeface="+mj-lt"/>
              </a:rPr>
              <a:t> Analysis</a:t>
            </a:r>
            <a:r>
              <a:rPr lang="mr-IN" sz="1200" dirty="0" smtClean="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........................25 </a:t>
            </a:r>
            <a:endParaRPr lang="en-US" sz="1200" dirty="0" smtClean="0">
              <a:latin typeface="+mj-lt"/>
            </a:endParaRPr>
          </a:p>
          <a:p>
            <a:r>
              <a:rPr lang="en-US" sz="1200" dirty="0" smtClean="0">
                <a:latin typeface="+mj-lt"/>
              </a:rPr>
              <a:t>Risk </a:t>
            </a:r>
            <a:r>
              <a:rPr lang="en-US" sz="1200" dirty="0">
                <a:latin typeface="+mj-lt"/>
              </a:rPr>
              <a:t>Analysis .....</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26</a:t>
            </a:r>
          </a:p>
          <a:p>
            <a:r>
              <a:rPr lang="en-US" sz="1200" dirty="0" smtClean="0">
                <a:latin typeface="+mj-lt"/>
              </a:rPr>
              <a:t> Milestones</a:t>
            </a:r>
            <a:r>
              <a:rPr lang="mr-IN" sz="1200" dirty="0" smtClean="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27</a:t>
            </a:r>
          </a:p>
          <a:p>
            <a:r>
              <a:rPr lang="en-US" sz="1200" dirty="0" smtClean="0">
                <a:latin typeface="+mj-lt"/>
              </a:rPr>
              <a:t> </a:t>
            </a:r>
            <a:r>
              <a:rPr lang="en-US" sz="1200" dirty="0">
                <a:latin typeface="+mj-lt"/>
              </a:rPr>
              <a:t>Management......</a:t>
            </a:r>
            <a:r>
              <a:rPr lang="en-US" sz="1200" dirty="0" smtClean="0">
                <a:latin typeface="+mj-lt"/>
              </a:rPr>
              <a:t>..</a:t>
            </a:r>
            <a:r>
              <a:rPr lang="en-US" sz="1200" dirty="0">
                <a:latin typeface="+mj-lt"/>
              </a:rPr>
              <a:t>...</a:t>
            </a:r>
            <a:r>
              <a:rPr lang="en-US" sz="1200" dirty="0" smtClean="0">
                <a:latin typeface="+mj-lt"/>
              </a:rPr>
              <a:t>....</a:t>
            </a:r>
            <a:r>
              <a:rPr lang="en-US" sz="1200" dirty="0">
                <a:latin typeface="+mj-lt"/>
              </a:rPr>
              <a:t>.............................................</a:t>
            </a:r>
            <a:r>
              <a:rPr lang="en-US" sz="1200" dirty="0" smtClean="0">
                <a:latin typeface="+mj-lt"/>
              </a:rPr>
              <a:t>28</a:t>
            </a:r>
          </a:p>
          <a:p>
            <a:r>
              <a:rPr lang="en-US" sz="1200" dirty="0" smtClean="0">
                <a:latin typeface="+mj-lt"/>
              </a:rPr>
              <a:t> </a:t>
            </a:r>
            <a:r>
              <a:rPr lang="en-US" sz="1200" dirty="0">
                <a:latin typeface="+mj-lt"/>
              </a:rPr>
              <a:t>About The Owner...............</a:t>
            </a:r>
            <a:r>
              <a:rPr lang="en-US" sz="1200" dirty="0" smtClean="0">
                <a:latin typeface="+mj-lt"/>
              </a:rPr>
              <a:t>.....</a:t>
            </a:r>
            <a:r>
              <a:rPr lang="en-US" sz="1200" dirty="0">
                <a:latin typeface="+mj-lt"/>
              </a:rPr>
              <a:t>.................................28 </a:t>
            </a:r>
            <a:endParaRPr lang="en-US" sz="1200" dirty="0" smtClean="0">
              <a:latin typeface="+mj-lt"/>
            </a:endParaRPr>
          </a:p>
          <a:p>
            <a:r>
              <a:rPr lang="en-US" sz="1200" dirty="0" smtClean="0">
                <a:latin typeface="+mj-lt"/>
              </a:rPr>
              <a:t>Organizational </a:t>
            </a:r>
            <a:r>
              <a:rPr lang="en-US" sz="1200" dirty="0">
                <a:latin typeface="+mj-lt"/>
              </a:rPr>
              <a:t>Chart.......</a:t>
            </a:r>
            <a:r>
              <a:rPr lang="en-US" sz="1200" dirty="0" smtClean="0">
                <a:latin typeface="+mj-lt"/>
              </a:rPr>
              <a:t>.......</a:t>
            </a:r>
            <a:r>
              <a:rPr lang="en-US" sz="1200" dirty="0">
                <a:latin typeface="+mj-lt"/>
              </a:rPr>
              <a:t>.................................. </a:t>
            </a:r>
            <a:r>
              <a:rPr lang="en-US" sz="1200" dirty="0" smtClean="0">
                <a:latin typeface="+mj-lt"/>
              </a:rPr>
              <a:t>30</a:t>
            </a:r>
          </a:p>
          <a:p>
            <a:r>
              <a:rPr lang="en-US" sz="1200" dirty="0" smtClean="0">
                <a:latin typeface="+mj-lt"/>
              </a:rPr>
              <a:t> </a:t>
            </a:r>
            <a:r>
              <a:rPr lang="en-US" sz="1200" dirty="0">
                <a:latin typeface="+mj-lt"/>
              </a:rPr>
              <a:t>Personnel </a:t>
            </a:r>
            <a:r>
              <a:rPr lang="en-US" sz="1200" dirty="0" smtClean="0">
                <a:latin typeface="+mj-lt"/>
              </a:rPr>
              <a:t>Forecast....</a:t>
            </a:r>
            <a:r>
              <a:rPr lang="en-US" sz="1200" dirty="0">
                <a:latin typeface="+mj-lt"/>
              </a:rPr>
              <a:t>...</a:t>
            </a:r>
            <a:r>
              <a:rPr lang="en-US" sz="1200" dirty="0" smtClean="0">
                <a:latin typeface="+mj-lt"/>
              </a:rPr>
              <a:t>.....</a:t>
            </a:r>
            <a:r>
              <a:rPr lang="en-US" sz="1200" dirty="0">
                <a:latin typeface="+mj-lt"/>
              </a:rPr>
              <a:t>.......................................31 </a:t>
            </a:r>
            <a:endParaRPr lang="en-US" sz="1200" dirty="0" smtClean="0">
              <a:latin typeface="+mj-lt"/>
            </a:endParaRPr>
          </a:p>
          <a:p>
            <a:r>
              <a:rPr lang="en-US" sz="1200" dirty="0" smtClean="0">
                <a:latin typeface="+mj-lt"/>
              </a:rPr>
              <a:t>Financial Indicators..</a:t>
            </a:r>
            <a:r>
              <a:rPr lang="en-US" sz="1200" dirty="0">
                <a:latin typeface="+mj-lt"/>
              </a:rPr>
              <a:t>.................................................32 </a:t>
            </a:r>
            <a:endParaRPr lang="en-US" sz="1200" dirty="0" smtClean="0">
              <a:latin typeface="+mj-lt"/>
            </a:endParaRPr>
          </a:p>
          <a:p>
            <a:r>
              <a:rPr lang="en-US" sz="1200" dirty="0" smtClean="0">
                <a:latin typeface="+mj-lt"/>
              </a:rPr>
              <a:t>Revenue</a:t>
            </a:r>
            <a:r>
              <a:rPr lang="en-US" sz="1200" dirty="0">
                <a:latin typeface="+mj-lt"/>
              </a:rPr>
              <a:t>, Gains &amp; Other Support </a:t>
            </a:r>
            <a:r>
              <a:rPr lang="en-US" sz="1200" dirty="0" smtClean="0">
                <a:latin typeface="+mj-lt"/>
              </a:rPr>
              <a:t>Forecast....</a:t>
            </a:r>
            <a:r>
              <a:rPr lang="en-US" sz="1200" dirty="0">
                <a:latin typeface="+mj-lt"/>
              </a:rPr>
              <a:t>...........33 </a:t>
            </a:r>
            <a:endParaRPr lang="en-US" sz="1200" dirty="0" smtClean="0">
              <a:latin typeface="+mj-lt"/>
            </a:endParaRPr>
          </a:p>
          <a:p>
            <a:r>
              <a:rPr lang="en-US" sz="1200" dirty="0" smtClean="0">
                <a:latin typeface="+mj-lt"/>
              </a:rPr>
              <a:t>Break</a:t>
            </a:r>
            <a:r>
              <a:rPr lang="en-US" sz="1200" dirty="0">
                <a:latin typeface="+mj-lt"/>
              </a:rPr>
              <a:t>-Even Analysis </a:t>
            </a:r>
            <a:r>
              <a:rPr lang="en-US" sz="1200" dirty="0" smtClean="0">
                <a:latin typeface="+mj-lt"/>
              </a:rPr>
              <a:t>......</a:t>
            </a:r>
            <a:r>
              <a:rPr lang="en-US" sz="1200" dirty="0">
                <a:latin typeface="+mj-lt"/>
              </a:rPr>
              <a:t>...........................................35 </a:t>
            </a:r>
            <a:endParaRPr lang="en-US" sz="1200" dirty="0" smtClean="0">
              <a:latin typeface="+mj-lt"/>
            </a:endParaRPr>
          </a:p>
          <a:p>
            <a:r>
              <a:rPr lang="en-US" sz="1200" dirty="0" smtClean="0">
                <a:latin typeface="+mj-lt"/>
              </a:rPr>
              <a:t>Projected </a:t>
            </a:r>
            <a:r>
              <a:rPr lang="en-US" sz="1200" dirty="0">
                <a:latin typeface="+mj-lt"/>
              </a:rPr>
              <a:t>Statement Of </a:t>
            </a:r>
            <a:r>
              <a:rPr lang="en-US" sz="1200" dirty="0" smtClean="0">
                <a:latin typeface="+mj-lt"/>
              </a:rPr>
              <a:t>Activities....</a:t>
            </a:r>
            <a:r>
              <a:rPr lang="en-US" sz="1200" dirty="0">
                <a:latin typeface="+mj-lt"/>
              </a:rPr>
              <a:t>.........................</a:t>
            </a:r>
            <a:r>
              <a:rPr lang="en-US" sz="1200" dirty="0" smtClean="0">
                <a:latin typeface="+mj-lt"/>
              </a:rPr>
              <a:t>36</a:t>
            </a:r>
          </a:p>
          <a:p>
            <a:r>
              <a:rPr lang="en-US" sz="1200" dirty="0" smtClean="0">
                <a:latin typeface="+mj-lt"/>
              </a:rPr>
              <a:t> </a:t>
            </a:r>
            <a:r>
              <a:rPr lang="en-US" sz="1200" dirty="0">
                <a:latin typeface="+mj-lt"/>
              </a:rPr>
              <a:t>Projected Cash Flow </a:t>
            </a:r>
            <a:r>
              <a:rPr lang="en-US" sz="1200" dirty="0" smtClean="0">
                <a:latin typeface="+mj-lt"/>
              </a:rPr>
              <a:t>...</a:t>
            </a:r>
            <a:r>
              <a:rPr lang="en-US" sz="1200" dirty="0">
                <a:latin typeface="+mj-lt"/>
              </a:rPr>
              <a:t>.............................................38 </a:t>
            </a:r>
            <a:endParaRPr lang="en-US" sz="1200" dirty="0" smtClean="0">
              <a:latin typeface="+mj-lt"/>
            </a:endParaRPr>
          </a:p>
          <a:p>
            <a:r>
              <a:rPr lang="en-US" sz="1200" dirty="0" smtClean="0">
                <a:latin typeface="+mj-lt"/>
              </a:rPr>
              <a:t>Projected </a:t>
            </a:r>
            <a:r>
              <a:rPr lang="en-US" sz="1200" dirty="0">
                <a:latin typeface="+mj-lt"/>
              </a:rPr>
              <a:t>Balance </a:t>
            </a:r>
            <a:r>
              <a:rPr lang="en-US" sz="1200" dirty="0" smtClean="0">
                <a:latin typeface="+mj-lt"/>
              </a:rPr>
              <a:t>Sheet .</a:t>
            </a:r>
            <a:r>
              <a:rPr lang="en-US" sz="1200" dirty="0">
                <a:latin typeface="+mj-lt"/>
              </a:rPr>
              <a:t>.........</a:t>
            </a:r>
            <a:r>
              <a:rPr lang="en-US" sz="1200" dirty="0" smtClean="0">
                <a:latin typeface="+mj-lt"/>
              </a:rPr>
              <a:t>....</a:t>
            </a:r>
            <a:r>
              <a:rPr lang="en-US" sz="1200" dirty="0">
                <a:latin typeface="+mj-lt"/>
              </a:rPr>
              <a:t>............................</a:t>
            </a:r>
            <a:r>
              <a:rPr lang="en-US" sz="1200" dirty="0" smtClean="0">
                <a:latin typeface="+mj-lt"/>
              </a:rPr>
              <a:t>39</a:t>
            </a:r>
          </a:p>
          <a:p>
            <a:r>
              <a:rPr lang="en-US" sz="1200" dirty="0" smtClean="0">
                <a:latin typeface="+mj-lt"/>
              </a:rPr>
              <a:t> </a:t>
            </a:r>
            <a:r>
              <a:rPr lang="en-US" sz="1200" dirty="0">
                <a:latin typeface="+mj-lt"/>
              </a:rPr>
              <a:t>Financial Assumptions ........</a:t>
            </a:r>
            <a:r>
              <a:rPr lang="en-US" sz="1200" dirty="0" smtClean="0">
                <a:latin typeface="+mj-lt"/>
              </a:rPr>
              <a:t>..</a:t>
            </a:r>
            <a:r>
              <a:rPr lang="en-US" sz="1200" dirty="0">
                <a:latin typeface="+mj-lt"/>
              </a:rPr>
              <a:t>...............................</a:t>
            </a:r>
            <a:r>
              <a:rPr lang="en-US" sz="1200" dirty="0" smtClean="0">
                <a:latin typeface="+mj-lt"/>
              </a:rPr>
              <a:t>... </a:t>
            </a:r>
            <a:r>
              <a:rPr lang="en-US" sz="1200" dirty="0">
                <a:latin typeface="+mj-lt"/>
              </a:rPr>
              <a:t>40 </a:t>
            </a:r>
            <a:endParaRPr lang="en-US" sz="1200" dirty="0" smtClean="0">
              <a:latin typeface="+mj-lt"/>
            </a:endParaRPr>
          </a:p>
          <a:p>
            <a:r>
              <a:rPr lang="en-US" sz="1200" dirty="0" smtClean="0">
                <a:latin typeface="+mj-lt"/>
              </a:rPr>
              <a:t>Appendix</a:t>
            </a:r>
            <a:r>
              <a:rPr lang="en-US" sz="1200" dirty="0">
                <a:latin typeface="+mj-lt"/>
              </a:rPr>
              <a:t>: Year One Financials ...............................</a:t>
            </a:r>
            <a:r>
              <a:rPr lang="en-US" sz="1200" dirty="0" smtClean="0">
                <a:latin typeface="+mj-lt"/>
              </a:rPr>
              <a:t>.</a:t>
            </a:r>
            <a:r>
              <a:rPr lang="en-US" sz="1200" dirty="0">
                <a:latin typeface="+mj-lt"/>
              </a:rPr>
              <a:t> </a:t>
            </a:r>
            <a:r>
              <a:rPr lang="en-US" sz="1200" dirty="0" smtClean="0">
                <a:latin typeface="+mj-lt"/>
              </a:rPr>
              <a:t>41 </a:t>
            </a:r>
            <a:endParaRPr lang="en-US" sz="1200" dirty="0">
              <a:effectLst/>
              <a:latin typeface="+mj-lt"/>
            </a:endParaRPr>
          </a:p>
        </p:txBody>
      </p:sp>
      <p:sp>
        <p:nvSpPr>
          <p:cNvPr id="3" name="Title 2"/>
          <p:cNvSpPr>
            <a:spLocks noGrp="1"/>
          </p:cNvSpPr>
          <p:nvPr>
            <p:ph type="title"/>
          </p:nvPr>
        </p:nvSpPr>
        <p:spPr/>
        <p:txBody>
          <a:bodyPr>
            <a:normAutofit fontScale="90000"/>
          </a:bodyPr>
          <a:lstStyle/>
          <a:p>
            <a:r>
              <a:rPr lang="en-US" dirty="0"/>
              <a:t>Table Of Contents </a:t>
            </a:r>
            <a:br>
              <a:rPr lang="en-US" dirty="0"/>
            </a:br>
            <a:endParaRPr lang="en-US" dirty="0"/>
          </a:p>
        </p:txBody>
      </p:sp>
    </p:spTree>
    <p:extLst>
      <p:ext uri="{BB962C8B-B14F-4D97-AF65-F5344CB8AC3E}">
        <p14:creationId xmlns:p14="http://schemas.microsoft.com/office/powerpoint/2010/main" val="2121213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2582" y="374848"/>
            <a:ext cx="4035898" cy="584776"/>
          </a:xfrm>
          <a:prstGeom prst="rect">
            <a:avLst/>
          </a:prstGeom>
          <a:noFill/>
        </p:spPr>
        <p:txBody>
          <a:bodyPr wrap="square" rtlCol="0">
            <a:spAutoFit/>
          </a:bodyPr>
          <a:lstStyle/>
          <a:p>
            <a:r>
              <a:rPr lang="en-US" sz="3200" b="1" dirty="0">
                <a:solidFill>
                  <a:srgbClr val="FFFFFF"/>
                </a:solidFill>
                <a:latin typeface="+mj-lt"/>
              </a:rPr>
              <a:t>About The Company</a:t>
            </a:r>
          </a:p>
        </p:txBody>
      </p:sp>
      <p:sp>
        <p:nvSpPr>
          <p:cNvPr id="3" name="TextBox 2"/>
          <p:cNvSpPr txBox="1"/>
          <p:nvPr/>
        </p:nvSpPr>
        <p:spPr>
          <a:xfrm>
            <a:off x="376684" y="1291424"/>
            <a:ext cx="8599154" cy="5047535"/>
          </a:xfrm>
          <a:prstGeom prst="rect">
            <a:avLst/>
          </a:prstGeom>
          <a:noFill/>
        </p:spPr>
        <p:txBody>
          <a:bodyPr wrap="square" rtlCol="0">
            <a:spAutoFit/>
          </a:bodyPr>
          <a:lstStyle/>
          <a:p>
            <a:r>
              <a:rPr lang="en-US" sz="1400" dirty="0" smtClean="0">
                <a:latin typeface="Corbel"/>
                <a:cs typeface="Corbel"/>
              </a:rPr>
              <a:t>Earth Medicine Wellness </a:t>
            </a:r>
            <a:r>
              <a:rPr lang="en-US" sz="1400" dirty="0">
                <a:latin typeface="Corbel"/>
                <a:cs typeface="Corbel"/>
              </a:rPr>
              <a:t>Retreat is a sanctuary nestled amidst the serene beauty </a:t>
            </a:r>
            <a:r>
              <a:rPr lang="en-US" sz="1400" dirty="0" smtClean="0">
                <a:latin typeface="Corbel"/>
                <a:cs typeface="Corbel"/>
              </a:rPr>
              <a:t>of North </a:t>
            </a:r>
            <a:r>
              <a:rPr lang="en-US" sz="1400" dirty="0">
                <a:latin typeface="Corbel"/>
                <a:cs typeface="Corbel"/>
              </a:rPr>
              <a:t>Vancouver Island's lush rainforest, where healing and rejuvenation intersect with the pristine wilderness. Founded on the belief that true wellness emerges from harmony with nature, </a:t>
            </a:r>
            <a:r>
              <a:rPr lang="en-US" sz="1400" dirty="0" smtClean="0">
                <a:latin typeface="Corbel"/>
                <a:cs typeface="Corbel"/>
              </a:rPr>
              <a:t>Earth Medicine Retreats </a:t>
            </a:r>
            <a:r>
              <a:rPr lang="en-US" sz="1400" dirty="0">
                <a:latin typeface="Corbel"/>
                <a:cs typeface="Corbel"/>
              </a:rPr>
              <a:t>offers a haven for individuals seeking solace, renewal, and a path to wellness</a:t>
            </a:r>
            <a:r>
              <a:rPr lang="en-US" sz="1400" dirty="0" smtClean="0">
                <a:latin typeface="Corbel"/>
                <a:cs typeface="Corbel"/>
              </a:rPr>
              <a:t>.</a:t>
            </a:r>
          </a:p>
          <a:p>
            <a:endParaRPr lang="en-US" sz="1400" dirty="0">
              <a:latin typeface="Corbel"/>
              <a:cs typeface="Corbel"/>
            </a:endParaRPr>
          </a:p>
          <a:p>
            <a:r>
              <a:rPr lang="en-US" sz="1400" dirty="0">
                <a:latin typeface="Corbel"/>
                <a:cs typeface="Corbel"/>
              </a:rPr>
              <a:t>At </a:t>
            </a:r>
            <a:r>
              <a:rPr lang="en-US" sz="1400" dirty="0" smtClean="0">
                <a:latin typeface="Corbel"/>
                <a:cs typeface="Corbel"/>
              </a:rPr>
              <a:t>Earth Medicine, </a:t>
            </a:r>
            <a:r>
              <a:rPr lang="en-US" sz="1400" dirty="0">
                <a:latin typeface="Corbel"/>
                <a:cs typeface="Corbel"/>
              </a:rPr>
              <a:t>we understand that each person's journey to well-being is unique. That's why we've crafted a holistic approach to wellness that integrates therapeutic treatments, immersive nature experiences, and sustainable practices. Our retreat is designed to cater to the diverse needs of our guests, including veterans, trauma survivors, and individuals managing autoimmune disorders, providing specialized care tailored to their specific challenges and aspirations</a:t>
            </a:r>
            <a:r>
              <a:rPr lang="en-US" sz="1400" dirty="0" smtClean="0">
                <a:latin typeface="Corbel"/>
                <a:cs typeface="Corbel"/>
              </a:rPr>
              <a:t>.</a:t>
            </a:r>
          </a:p>
          <a:p>
            <a:endParaRPr lang="en-US" sz="1400" dirty="0">
              <a:latin typeface="Corbel"/>
              <a:cs typeface="Corbel"/>
            </a:endParaRPr>
          </a:p>
          <a:p>
            <a:r>
              <a:rPr lang="en-US" sz="1400" dirty="0">
                <a:latin typeface="Corbel"/>
                <a:cs typeface="Corbel"/>
              </a:rPr>
              <a:t>Our commitment to excellence extends to every aspect of the </a:t>
            </a:r>
            <a:r>
              <a:rPr lang="en-US" sz="1400" dirty="0" smtClean="0">
                <a:latin typeface="Corbel"/>
                <a:cs typeface="Corbel"/>
              </a:rPr>
              <a:t>Earth Medicine  </a:t>
            </a:r>
            <a:r>
              <a:rPr lang="en-US" sz="1400" dirty="0">
                <a:latin typeface="Corbel"/>
                <a:cs typeface="Corbel"/>
              </a:rPr>
              <a:t>experience. From our eco-friendly lodging and farm-to-table dining options to our therapeutic services and outdoor adventures, we strive to create an environment that nourishes the body, mind, and spirit. Our dedicated team of professionals is here to support our guests on their journey to wellness, offering compassionate care and personalized attention every step of the way</a:t>
            </a:r>
            <a:r>
              <a:rPr lang="en-US" sz="1400" dirty="0" smtClean="0">
                <a:latin typeface="Corbel"/>
                <a:cs typeface="Corbel"/>
              </a:rPr>
              <a:t>.</a:t>
            </a:r>
          </a:p>
          <a:p>
            <a:endParaRPr lang="en-US" sz="1400" dirty="0">
              <a:latin typeface="Corbel"/>
              <a:cs typeface="Corbel"/>
            </a:endParaRPr>
          </a:p>
          <a:p>
            <a:r>
              <a:rPr lang="en-US" sz="1400" dirty="0" smtClean="0">
                <a:latin typeface="Corbel"/>
                <a:cs typeface="Corbel"/>
              </a:rPr>
              <a:t>Earth Medicine Wellness </a:t>
            </a:r>
            <a:r>
              <a:rPr lang="en-US" sz="1400" dirty="0">
                <a:latin typeface="Corbel"/>
                <a:cs typeface="Corbel"/>
              </a:rPr>
              <a:t>Retreat is more than just a destination; it's a sanctuary where lives are transformed, balance is restored, and connections with the natural world are fostered. We invite you to join us on this journey of self-discovery and healing, where every moment is an opportunity to embrace the beauty of life and embrace your true potential</a:t>
            </a:r>
            <a:r>
              <a:rPr lang="en-US" sz="1400" dirty="0" smtClean="0">
                <a:latin typeface="Corbel"/>
                <a:cs typeface="Corbel"/>
              </a:rPr>
              <a:t>.</a:t>
            </a:r>
          </a:p>
          <a:p>
            <a:endParaRPr lang="en-US" sz="1400" dirty="0">
              <a:latin typeface="Corbel"/>
              <a:cs typeface="Corbel"/>
            </a:endParaRPr>
          </a:p>
          <a:p>
            <a:r>
              <a:rPr lang="en-US" sz="1400" dirty="0">
                <a:latin typeface="Corbel"/>
                <a:cs typeface="Corbel"/>
              </a:rPr>
              <a:t>Welcome to </a:t>
            </a:r>
            <a:r>
              <a:rPr lang="en-US" sz="1400" dirty="0" smtClean="0">
                <a:latin typeface="Corbel"/>
                <a:cs typeface="Corbel"/>
              </a:rPr>
              <a:t>Earth Medicine </a:t>
            </a:r>
            <a:r>
              <a:rPr lang="en-US" sz="1400" dirty="0">
                <a:latin typeface="Corbel"/>
                <a:cs typeface="Corbel"/>
              </a:rPr>
              <a:t>Wellness Retreat, where the healing power of nature meets the art of well-being.</a:t>
            </a:r>
          </a:p>
          <a:p>
            <a:endParaRPr lang="en-US" sz="1400" dirty="0">
              <a:latin typeface="Corbel"/>
              <a:cs typeface="Corbel"/>
            </a:endParaRPr>
          </a:p>
        </p:txBody>
      </p:sp>
    </p:spTree>
    <p:extLst>
      <p:ext uri="{BB962C8B-B14F-4D97-AF65-F5344CB8AC3E}">
        <p14:creationId xmlns:p14="http://schemas.microsoft.com/office/powerpoint/2010/main" val="760703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000" dirty="0">
                <a:latin typeface="Corbel"/>
                <a:cs typeface="Corbel"/>
              </a:rPr>
              <a:t>Our Wellness Clinic </a:t>
            </a:r>
            <a:r>
              <a:rPr lang="en-US" sz="2000" dirty="0" smtClean="0">
                <a:latin typeface="Corbel"/>
                <a:cs typeface="Corbel"/>
              </a:rPr>
              <a:t>will initially </a:t>
            </a:r>
            <a:r>
              <a:rPr lang="en-US" sz="2000" dirty="0" err="1" smtClean="0">
                <a:latin typeface="Corbel"/>
                <a:cs typeface="Corbel"/>
              </a:rPr>
              <a:t>focuse</a:t>
            </a:r>
            <a:r>
              <a:rPr lang="en-US" sz="2000" dirty="0" smtClean="0">
                <a:latin typeface="Corbel"/>
                <a:cs typeface="Corbel"/>
              </a:rPr>
              <a:t> </a:t>
            </a:r>
            <a:r>
              <a:rPr lang="en-US" sz="2000" dirty="0">
                <a:latin typeface="Corbel"/>
                <a:cs typeface="Corbel"/>
              </a:rPr>
              <a:t>on veterans, trauma therapy, and autoimmune conditions, as several of our members have served in the military, and many of us personally deal </a:t>
            </a:r>
            <a:r>
              <a:rPr lang="en-US" sz="2000" dirty="0" smtClean="0">
                <a:latin typeface="Corbel"/>
                <a:cs typeface="Corbel"/>
              </a:rPr>
              <a:t>with or have family members who suffer from </a:t>
            </a:r>
            <a:r>
              <a:rPr lang="en-US" sz="2000" dirty="0">
                <a:latin typeface="Corbel"/>
                <a:cs typeface="Corbel"/>
              </a:rPr>
              <a:t>autoimmune conditions or have experienced past trauma</a:t>
            </a:r>
            <a:r>
              <a:rPr lang="en-US" sz="2000" dirty="0" smtClean="0">
                <a:latin typeface="Corbel"/>
                <a:cs typeface="Corbel"/>
              </a:rPr>
              <a:t>.</a:t>
            </a:r>
          </a:p>
          <a:p>
            <a:pPr marL="0" indent="0">
              <a:buNone/>
            </a:pPr>
            <a:endParaRPr lang="en-US" sz="2000" dirty="0">
              <a:latin typeface="Corbel"/>
              <a:cs typeface="Corbel"/>
            </a:endParaRPr>
          </a:p>
          <a:p>
            <a:pPr marL="0" indent="0">
              <a:buNone/>
            </a:pPr>
            <a:r>
              <a:rPr lang="en-US" sz="2000" dirty="0" smtClean="0">
                <a:latin typeface="Corbel"/>
                <a:cs typeface="Corbel"/>
              </a:rPr>
              <a:t>Do to our personal experience in these areas we are not only passionate about helping others in similar situations but we have first hand experience that gives us compassion, understanding and expertise when dealing with these demographics.</a:t>
            </a:r>
            <a:endParaRPr lang="en-US" sz="2000" dirty="0">
              <a:latin typeface="Corbel"/>
              <a:cs typeface="Corbel"/>
            </a:endParaRPr>
          </a:p>
        </p:txBody>
      </p:sp>
      <p:sp>
        <p:nvSpPr>
          <p:cNvPr id="3" name="Title 2"/>
          <p:cNvSpPr>
            <a:spLocks noGrp="1"/>
          </p:cNvSpPr>
          <p:nvPr>
            <p:ph type="title"/>
          </p:nvPr>
        </p:nvSpPr>
        <p:spPr/>
        <p:txBody>
          <a:bodyPr/>
          <a:lstStyle/>
          <a:p>
            <a:r>
              <a:rPr lang="en-US" dirty="0" smtClean="0"/>
              <a:t>Inspiration + Experience</a:t>
            </a:r>
            <a:endParaRPr lang="en-US" dirty="0"/>
          </a:p>
        </p:txBody>
      </p:sp>
    </p:spTree>
    <p:extLst>
      <p:ext uri="{BB962C8B-B14F-4D97-AF65-F5344CB8AC3E}">
        <p14:creationId xmlns:p14="http://schemas.microsoft.com/office/powerpoint/2010/main" val="3414110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1077" y="2096684"/>
            <a:ext cx="7408333" cy="4661529"/>
          </a:xfrm>
        </p:spPr>
        <p:txBody>
          <a:bodyPr>
            <a:noAutofit/>
          </a:bodyPr>
          <a:lstStyle/>
          <a:p>
            <a:pPr marL="0" indent="0">
              <a:buNone/>
            </a:pPr>
            <a:r>
              <a:rPr lang="en-US" sz="1400" b="1" dirty="0" smtClean="0">
                <a:latin typeface="Corbel"/>
                <a:cs typeface="Corbel"/>
              </a:rPr>
              <a:t>Business </a:t>
            </a:r>
            <a:r>
              <a:rPr lang="en-US" sz="1400" b="1" dirty="0">
                <a:latin typeface="Corbel"/>
                <a:cs typeface="Corbel"/>
              </a:rPr>
              <a:t>Name:</a:t>
            </a:r>
            <a:r>
              <a:rPr lang="en-US" sz="1400" dirty="0">
                <a:latin typeface="Corbel"/>
                <a:cs typeface="Corbel"/>
              </a:rPr>
              <a:t> </a:t>
            </a:r>
            <a:r>
              <a:rPr lang="en-US" sz="1400" dirty="0" smtClean="0">
                <a:latin typeface="Corbel"/>
                <a:cs typeface="Corbel"/>
              </a:rPr>
              <a:t>Earth Medicine Wellness Retreat </a:t>
            </a:r>
          </a:p>
          <a:p>
            <a:pPr marL="0" indent="0">
              <a:buNone/>
            </a:pPr>
            <a:r>
              <a:rPr lang="en-US" sz="1400" b="1" dirty="0" smtClean="0">
                <a:latin typeface="Corbel"/>
                <a:cs typeface="Corbel"/>
              </a:rPr>
              <a:t>Slogan: </a:t>
            </a:r>
            <a:r>
              <a:rPr lang="en-US" sz="1400" dirty="0" smtClean="0">
                <a:latin typeface="Corbel"/>
                <a:cs typeface="Corbel"/>
              </a:rPr>
              <a:t>Wellness in the Wilderness, and Healing in Harmony with Nature</a:t>
            </a:r>
          </a:p>
          <a:p>
            <a:pPr marL="0" indent="0">
              <a:buNone/>
            </a:pPr>
            <a:endParaRPr lang="en-US" sz="1400" dirty="0">
              <a:latin typeface="Corbel"/>
              <a:cs typeface="Corbel"/>
            </a:endParaRPr>
          </a:p>
          <a:p>
            <a:pPr marL="0" indent="0">
              <a:buNone/>
            </a:pPr>
            <a:r>
              <a:rPr lang="en-US" sz="1400" b="1" dirty="0" smtClean="0">
                <a:latin typeface="Corbel"/>
                <a:cs typeface="Corbel"/>
              </a:rPr>
              <a:t>Location: </a:t>
            </a:r>
            <a:r>
              <a:rPr lang="en-US" sz="1400" dirty="0" smtClean="0">
                <a:latin typeface="Corbel"/>
                <a:cs typeface="Corbel"/>
              </a:rPr>
              <a:t>Proposed location is a facility on Mud Lake , 15 </a:t>
            </a:r>
            <a:r>
              <a:rPr lang="en-US" sz="1400" dirty="0">
                <a:latin typeface="Corbel"/>
                <a:cs typeface="Corbel"/>
              </a:rPr>
              <a:t>minutes north of Campbell River on Vancouver Island, British Columbia, Canada</a:t>
            </a:r>
            <a:r>
              <a:rPr lang="en-US" sz="1400" dirty="0" smtClean="0">
                <a:latin typeface="Corbel"/>
                <a:cs typeface="Corbel"/>
              </a:rPr>
              <a:t>.  This facility would be purchased by the North Isle Artists Collective and specific areas would be leased to the Earth Medicine Healing and Retreat Center for events. </a:t>
            </a:r>
            <a:endParaRPr lang="en-US" sz="1400" dirty="0">
              <a:latin typeface="Corbel"/>
              <a:cs typeface="Corbel"/>
            </a:endParaRPr>
          </a:p>
          <a:p>
            <a:pPr marL="0" indent="0">
              <a:buNone/>
            </a:pPr>
            <a:endParaRPr lang="en-US" sz="1400" dirty="0">
              <a:latin typeface="Corbel"/>
              <a:cs typeface="Corbel"/>
            </a:endParaRPr>
          </a:p>
          <a:p>
            <a:pPr marL="0" indent="0">
              <a:buNone/>
            </a:pPr>
            <a:r>
              <a:rPr lang="en-US" sz="1400" b="1" dirty="0">
                <a:latin typeface="Corbel"/>
                <a:cs typeface="Corbel"/>
              </a:rPr>
              <a:t>Objectives:</a:t>
            </a:r>
            <a:endParaRPr lang="en-US" sz="1400" dirty="0">
              <a:latin typeface="Corbel"/>
              <a:cs typeface="Corbel"/>
            </a:endParaRPr>
          </a:p>
          <a:p>
            <a:r>
              <a:rPr lang="en-US" sz="1400" dirty="0" smtClean="0">
                <a:latin typeface="Corbel"/>
                <a:cs typeface="Corbel"/>
              </a:rPr>
              <a:t>Become </a:t>
            </a:r>
            <a:r>
              <a:rPr lang="en-US" sz="1400" dirty="0">
                <a:latin typeface="Corbel"/>
                <a:cs typeface="Corbel"/>
              </a:rPr>
              <a:t>a recognized leader in integrating eco-tourism with health and wellness </a:t>
            </a:r>
            <a:r>
              <a:rPr lang="en-US" sz="1400" dirty="0" smtClean="0">
                <a:latin typeface="Corbel"/>
                <a:cs typeface="Corbel"/>
              </a:rPr>
              <a:t>therapies, healing the world around us.</a:t>
            </a:r>
          </a:p>
          <a:p>
            <a:r>
              <a:rPr lang="en-US" sz="1400" dirty="0">
                <a:latin typeface="Corbel"/>
                <a:cs typeface="Corbel"/>
              </a:rPr>
              <a:t>Achieve a steady occupancy rate of 75% within the first two years.</a:t>
            </a:r>
          </a:p>
          <a:p>
            <a:r>
              <a:rPr lang="en-US" sz="1400" dirty="0">
                <a:latin typeface="Corbel"/>
                <a:cs typeface="Corbel"/>
              </a:rPr>
              <a:t>Establish partnerships with healthcare providers and veterans' organizations to enhance outreach and service.</a:t>
            </a:r>
          </a:p>
          <a:p>
            <a:r>
              <a:rPr lang="en-US" sz="1400" dirty="0" smtClean="0">
                <a:latin typeface="Corbel"/>
                <a:cs typeface="Corbel"/>
              </a:rPr>
              <a:t>To create jobs for our members and revenue for our Collective Co-Op.</a:t>
            </a:r>
          </a:p>
          <a:p>
            <a:pPr marL="0" indent="0">
              <a:buNone/>
            </a:pPr>
            <a:endParaRPr lang="en-US" sz="1400" b="1" dirty="0" smtClean="0">
              <a:latin typeface="Corbel"/>
              <a:cs typeface="Corbel"/>
            </a:endParaRPr>
          </a:p>
          <a:p>
            <a:pPr marL="0" indent="0">
              <a:buNone/>
            </a:pPr>
            <a:r>
              <a:rPr lang="en-US" sz="1400" b="1" dirty="0" smtClean="0">
                <a:latin typeface="Corbel"/>
                <a:cs typeface="Corbel"/>
              </a:rPr>
              <a:t>Value </a:t>
            </a:r>
            <a:r>
              <a:rPr lang="en-US" sz="1400" b="1" dirty="0">
                <a:latin typeface="Corbel"/>
                <a:cs typeface="Corbel"/>
              </a:rPr>
              <a:t>Proposition:</a:t>
            </a:r>
            <a:r>
              <a:rPr lang="en-US" sz="1400" dirty="0">
                <a:latin typeface="Corbel"/>
                <a:cs typeface="Corbel"/>
              </a:rPr>
              <a:t> </a:t>
            </a:r>
            <a:r>
              <a:rPr lang="en-US" sz="1400" dirty="0" smtClean="0">
                <a:latin typeface="Corbel"/>
                <a:cs typeface="Corbel"/>
              </a:rPr>
              <a:t>Earth Medicine Retreat Center </a:t>
            </a:r>
            <a:r>
              <a:rPr lang="en-US" sz="1400" dirty="0">
                <a:latin typeface="Corbel"/>
                <a:cs typeface="Corbel"/>
              </a:rPr>
              <a:t>offers a unique combination of therapeutic services, eco-tourism activities, </a:t>
            </a:r>
            <a:r>
              <a:rPr lang="en-US" sz="1400" dirty="0" smtClean="0">
                <a:latin typeface="Corbel"/>
                <a:cs typeface="Corbel"/>
              </a:rPr>
              <a:t>and </a:t>
            </a:r>
            <a:r>
              <a:rPr lang="en-US" sz="1400" dirty="0">
                <a:latin typeface="Corbel"/>
                <a:cs typeface="Corbel"/>
              </a:rPr>
              <a:t>farm-to-table dining in a pristine wilderness setting, tailored specifically for those seeking recovery and </a:t>
            </a:r>
            <a:r>
              <a:rPr lang="en-US" sz="1400" dirty="0" smtClean="0">
                <a:latin typeface="Corbel"/>
                <a:cs typeface="Corbel"/>
              </a:rPr>
              <a:t>rejuvenation in the harmony of nature.</a:t>
            </a:r>
            <a:endParaRPr lang="en-US" sz="1400" dirty="0">
              <a:latin typeface="Corbel"/>
              <a:cs typeface="Corbel"/>
            </a:endParaRPr>
          </a:p>
          <a:p>
            <a:pPr marL="0" indent="0">
              <a:buNone/>
            </a:pPr>
            <a:endParaRPr lang="en-US" sz="1400" b="1" dirty="0" smtClean="0">
              <a:latin typeface="Corbel"/>
              <a:cs typeface="Corbel"/>
            </a:endParaRPr>
          </a:p>
        </p:txBody>
      </p:sp>
      <p:sp>
        <p:nvSpPr>
          <p:cNvPr id="3" name="Title 2"/>
          <p:cNvSpPr>
            <a:spLocks noGrp="1"/>
          </p:cNvSpPr>
          <p:nvPr>
            <p:ph type="title"/>
          </p:nvPr>
        </p:nvSpPr>
        <p:spPr/>
        <p:txBody>
          <a:bodyPr/>
          <a:lstStyle/>
          <a:p>
            <a:r>
              <a:rPr lang="en-US" b="1" dirty="0"/>
              <a:t>Executive Summary </a:t>
            </a:r>
            <a:endParaRPr lang="en-US" b="1" dirty="0">
              <a:effectLst/>
            </a:endParaRPr>
          </a:p>
        </p:txBody>
      </p:sp>
    </p:spTree>
    <p:extLst>
      <p:ext uri="{BB962C8B-B14F-4D97-AF65-F5344CB8AC3E}">
        <p14:creationId xmlns:p14="http://schemas.microsoft.com/office/powerpoint/2010/main" val="4216210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08567" y="2738967"/>
            <a:ext cx="7408333" cy="3450696"/>
          </a:xfrm>
        </p:spPr>
        <p:txBody>
          <a:bodyPr>
            <a:normAutofit fontScale="77500" lnSpcReduction="20000"/>
          </a:bodyPr>
          <a:lstStyle/>
          <a:p>
            <a:pPr marL="0" indent="0">
              <a:buNone/>
            </a:pPr>
            <a:r>
              <a:rPr lang="en-US" b="1" dirty="0">
                <a:latin typeface="Corbel"/>
                <a:cs typeface="Corbel"/>
              </a:rPr>
              <a:t>Company </a:t>
            </a:r>
            <a:r>
              <a:rPr lang="en-US" b="1" dirty="0" smtClean="0">
                <a:latin typeface="Corbel"/>
                <a:cs typeface="Corbel"/>
              </a:rPr>
              <a:t>Description</a:t>
            </a:r>
          </a:p>
          <a:p>
            <a:pPr marL="0" indent="0">
              <a:buNone/>
            </a:pPr>
            <a:endParaRPr lang="en-US" b="1" dirty="0">
              <a:latin typeface="Corbel"/>
              <a:cs typeface="Corbel"/>
            </a:endParaRPr>
          </a:p>
          <a:p>
            <a:r>
              <a:rPr lang="en-US" dirty="0" smtClean="0">
                <a:latin typeface="Corbel"/>
                <a:cs typeface="Corbel"/>
              </a:rPr>
              <a:t>Earth Medicine Wellness </a:t>
            </a:r>
            <a:r>
              <a:rPr lang="en-US" dirty="0">
                <a:latin typeface="Corbel"/>
                <a:cs typeface="Corbel"/>
              </a:rPr>
              <a:t>Retreat provides specialized therapeutic and recreational services in a secluded, natural setting ideal for </a:t>
            </a:r>
            <a:r>
              <a:rPr lang="en-US" dirty="0" smtClean="0">
                <a:latin typeface="Corbel"/>
                <a:cs typeface="Corbel"/>
              </a:rPr>
              <a:t>healing, exploration, reflection.  Allowing guests to harmonize and heal in nature. </a:t>
            </a:r>
          </a:p>
          <a:p>
            <a:endParaRPr lang="en-US" dirty="0">
              <a:latin typeface="Corbel"/>
              <a:cs typeface="Corbel"/>
            </a:endParaRPr>
          </a:p>
          <a:p>
            <a:r>
              <a:rPr lang="en-US" dirty="0" smtClean="0">
                <a:latin typeface="Corbel"/>
                <a:cs typeface="Corbel"/>
              </a:rPr>
              <a:t>The </a:t>
            </a:r>
            <a:r>
              <a:rPr lang="en-US" dirty="0">
                <a:latin typeface="Corbel"/>
                <a:cs typeface="Corbel"/>
              </a:rPr>
              <a:t>retreat accommodates up to 62 guests in comfortable, environmentally friendly lodging, offering comprehensive wellness programs that include massage, acupuncture, psychotherapy, and more. The retreat's unique location offers access to a variety of outdoor activities and scenic beauty, ideal for those seeking solitude and restoration</a:t>
            </a:r>
            <a:r>
              <a:rPr lang="en-US" dirty="0" smtClean="0">
                <a:latin typeface="Corbel"/>
                <a:cs typeface="Corbel"/>
              </a:rPr>
              <a:t>.</a:t>
            </a:r>
          </a:p>
          <a:p>
            <a:endParaRPr lang="en-US" dirty="0">
              <a:latin typeface="Corbel"/>
              <a:cs typeface="Corbel"/>
            </a:endParaRPr>
          </a:p>
          <a:p>
            <a:pPr marL="0" indent="0">
              <a:buNone/>
            </a:pPr>
            <a:endParaRPr lang="en-US" dirty="0">
              <a:latin typeface="Corbel"/>
              <a:cs typeface="Corbel"/>
            </a:endParaRPr>
          </a:p>
        </p:txBody>
      </p:sp>
      <p:sp>
        <p:nvSpPr>
          <p:cNvPr id="4" name="TextBox 3"/>
          <p:cNvSpPr txBox="1"/>
          <p:nvPr/>
        </p:nvSpPr>
        <p:spPr>
          <a:xfrm>
            <a:off x="3184072" y="578469"/>
            <a:ext cx="3711272" cy="584776"/>
          </a:xfrm>
          <a:prstGeom prst="rect">
            <a:avLst/>
          </a:prstGeom>
          <a:noFill/>
        </p:spPr>
        <p:txBody>
          <a:bodyPr wrap="none" rtlCol="0">
            <a:spAutoFit/>
          </a:bodyPr>
          <a:lstStyle/>
          <a:p>
            <a:r>
              <a:rPr lang="en-US" sz="3200" b="1" dirty="0" smtClean="0">
                <a:solidFill>
                  <a:schemeClr val="bg1"/>
                </a:solidFill>
                <a:latin typeface="Corbel"/>
                <a:cs typeface="Corbel"/>
              </a:rPr>
              <a:t>Executive Summary </a:t>
            </a:r>
            <a:endParaRPr lang="en-US" sz="3200" b="1" dirty="0">
              <a:solidFill>
                <a:schemeClr val="bg1"/>
              </a:solidFill>
              <a:latin typeface="Corbel"/>
              <a:cs typeface="Corbel"/>
            </a:endParaRPr>
          </a:p>
        </p:txBody>
      </p:sp>
    </p:spTree>
    <p:extLst>
      <p:ext uri="{BB962C8B-B14F-4D97-AF65-F5344CB8AC3E}">
        <p14:creationId xmlns:p14="http://schemas.microsoft.com/office/powerpoint/2010/main" val="2714110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80870"/>
            <a:ext cx="7408333" cy="4166434"/>
          </a:xfrm>
        </p:spPr>
        <p:txBody>
          <a:bodyPr>
            <a:normAutofit fontScale="25000" lnSpcReduction="20000"/>
          </a:bodyPr>
          <a:lstStyle/>
          <a:p>
            <a:pPr marL="0" indent="0">
              <a:buNone/>
            </a:pPr>
            <a:r>
              <a:rPr lang="en-US" sz="4400" b="1" dirty="0" smtClean="0">
                <a:latin typeface="Corbel"/>
                <a:cs typeface="Corbel"/>
              </a:rPr>
              <a:t>Industry </a:t>
            </a:r>
            <a:r>
              <a:rPr lang="en-US" sz="4400" b="1" dirty="0">
                <a:latin typeface="Corbel"/>
                <a:cs typeface="Corbel"/>
              </a:rPr>
              <a:t>Overview:</a:t>
            </a:r>
            <a:r>
              <a:rPr lang="en-US" sz="4400" dirty="0">
                <a:latin typeface="Corbel"/>
                <a:cs typeface="Corbel"/>
              </a:rPr>
              <a:t> Wellness tourism, especially locations that offer specialized therapeutic services, is growing as individuals seek more personalized and health-oriented vacation options</a:t>
            </a:r>
            <a:r>
              <a:rPr lang="en-US" sz="4400" dirty="0" smtClean="0">
                <a:latin typeface="Corbel"/>
                <a:cs typeface="Corbel"/>
              </a:rPr>
              <a:t>.</a:t>
            </a:r>
          </a:p>
          <a:p>
            <a:pPr marL="0" indent="0">
              <a:buNone/>
            </a:pPr>
            <a:endParaRPr lang="en-US" sz="4400" dirty="0">
              <a:latin typeface="Corbel"/>
              <a:cs typeface="Corbel"/>
            </a:endParaRPr>
          </a:p>
          <a:p>
            <a:pPr marL="0" indent="0">
              <a:buNone/>
            </a:pPr>
            <a:r>
              <a:rPr lang="en-US" sz="4400" b="1" dirty="0">
                <a:latin typeface="Corbel"/>
                <a:cs typeface="Corbel"/>
              </a:rPr>
              <a:t>Target </a:t>
            </a:r>
            <a:r>
              <a:rPr lang="en-US" sz="4400" b="1" dirty="0" smtClean="0">
                <a:latin typeface="Corbel"/>
                <a:cs typeface="Corbel"/>
              </a:rPr>
              <a:t>Market/ Primary Audience: </a:t>
            </a:r>
            <a:r>
              <a:rPr lang="en-US" sz="4400" dirty="0" smtClean="0">
                <a:latin typeface="Corbel"/>
                <a:cs typeface="Corbel"/>
              </a:rPr>
              <a:t>Veterans</a:t>
            </a:r>
            <a:r>
              <a:rPr lang="en-US" sz="4400" dirty="0">
                <a:latin typeface="Corbel"/>
                <a:cs typeface="Corbel"/>
              </a:rPr>
              <a:t>, trauma survivors, and individuals managing autoimmune disorders seeking holistic wellness experiences and therapeutic support in a natural setting.</a:t>
            </a:r>
          </a:p>
          <a:p>
            <a:pPr marL="0" indent="0">
              <a:buNone/>
            </a:pPr>
            <a:endParaRPr lang="en-US" sz="4400" dirty="0">
              <a:latin typeface="Corbel"/>
              <a:cs typeface="Corbel"/>
            </a:endParaRPr>
          </a:p>
          <a:p>
            <a:r>
              <a:rPr lang="en-US" sz="4400" b="1" dirty="0">
                <a:latin typeface="Corbel"/>
                <a:cs typeface="Corbel"/>
              </a:rPr>
              <a:t>Veterans:</a:t>
            </a:r>
            <a:r>
              <a:rPr lang="en-US" sz="4400" dirty="0">
                <a:latin typeface="Corbel"/>
                <a:cs typeface="Corbel"/>
              </a:rPr>
              <a:t> Individuals who have served in the military and may be dealing with PTSD or other service-related challenges</a:t>
            </a:r>
            <a:r>
              <a:rPr lang="en-US" sz="4400" dirty="0" smtClean="0">
                <a:latin typeface="Corbel"/>
                <a:cs typeface="Corbel"/>
              </a:rPr>
              <a:t>.</a:t>
            </a:r>
          </a:p>
          <a:p>
            <a:endParaRPr lang="en-US" sz="4400" dirty="0">
              <a:latin typeface="Corbel"/>
              <a:cs typeface="Corbel"/>
            </a:endParaRPr>
          </a:p>
          <a:p>
            <a:r>
              <a:rPr lang="en-US" sz="4400" b="1" dirty="0">
                <a:latin typeface="Corbel"/>
                <a:cs typeface="Corbel"/>
              </a:rPr>
              <a:t>Trauma Treatment:</a:t>
            </a:r>
            <a:r>
              <a:rPr lang="en-US" sz="4400" dirty="0">
                <a:latin typeface="Corbel"/>
                <a:cs typeface="Corbel"/>
              </a:rPr>
              <a:t> Individuals who have experienced trauma and are seeking specialized therapeutic services to aid in their recovery</a:t>
            </a:r>
            <a:r>
              <a:rPr lang="en-US" sz="4400" dirty="0" smtClean="0">
                <a:latin typeface="Corbel"/>
                <a:cs typeface="Corbel"/>
              </a:rPr>
              <a:t>.</a:t>
            </a:r>
          </a:p>
          <a:p>
            <a:endParaRPr lang="en-US" sz="4400" dirty="0">
              <a:latin typeface="Corbel"/>
              <a:cs typeface="Corbel"/>
            </a:endParaRPr>
          </a:p>
          <a:p>
            <a:r>
              <a:rPr lang="en-US" sz="4400" b="1" dirty="0">
                <a:latin typeface="Corbel"/>
                <a:cs typeface="Corbel"/>
              </a:rPr>
              <a:t>Autoimmune Disorders:</a:t>
            </a:r>
            <a:r>
              <a:rPr lang="en-US" sz="4400" dirty="0">
                <a:latin typeface="Corbel"/>
                <a:cs typeface="Corbel"/>
              </a:rPr>
              <a:t> Individuals suffering from autoimmune disorders seeking a supportive environment for relief and wellness</a:t>
            </a:r>
            <a:r>
              <a:rPr lang="en-US" sz="4400" dirty="0" smtClean="0">
                <a:latin typeface="Corbel"/>
                <a:cs typeface="Corbel"/>
              </a:rPr>
              <a:t>.</a:t>
            </a:r>
          </a:p>
          <a:p>
            <a:endParaRPr lang="en-US" sz="4400" dirty="0">
              <a:latin typeface="Corbel"/>
              <a:cs typeface="Corbel"/>
            </a:endParaRPr>
          </a:p>
          <a:p>
            <a:pPr marL="0" indent="0">
              <a:buNone/>
            </a:pPr>
            <a:r>
              <a:rPr lang="en-US" sz="4400" b="1" dirty="0" smtClean="0">
                <a:latin typeface="Corbel"/>
                <a:cs typeface="Corbel"/>
              </a:rPr>
              <a:t>Secondary </a:t>
            </a:r>
            <a:r>
              <a:rPr lang="en-US" sz="4400" b="1" dirty="0">
                <a:latin typeface="Corbel"/>
                <a:cs typeface="Corbel"/>
              </a:rPr>
              <a:t>Audience:</a:t>
            </a:r>
            <a:r>
              <a:rPr lang="en-US" sz="4400" dirty="0">
                <a:latin typeface="Corbel"/>
                <a:cs typeface="Corbel"/>
              </a:rPr>
              <a:t> Wellness enthusiasts, eco-conscious travelers, and individuals seeking relaxation, rejuvenation, and personal growth in a serene environment.</a:t>
            </a:r>
          </a:p>
          <a:p>
            <a:endParaRPr lang="en-US" sz="4400" dirty="0" smtClean="0">
              <a:latin typeface="Corbel"/>
              <a:cs typeface="Corbel"/>
            </a:endParaRPr>
          </a:p>
          <a:p>
            <a:endParaRPr lang="en-US" sz="4400" dirty="0">
              <a:latin typeface="Corbel"/>
              <a:cs typeface="Corbel"/>
            </a:endParaRPr>
          </a:p>
          <a:p>
            <a:pPr marL="0" indent="0">
              <a:buNone/>
            </a:pPr>
            <a:r>
              <a:rPr lang="en-US" sz="4400" b="1" dirty="0">
                <a:latin typeface="Corbel"/>
                <a:cs typeface="Corbel"/>
              </a:rPr>
              <a:t>Competitive Analysis:</a:t>
            </a:r>
            <a:r>
              <a:rPr lang="en-US" sz="4400" dirty="0">
                <a:latin typeface="Corbel"/>
                <a:cs typeface="Corbel"/>
              </a:rPr>
              <a:t> While other wellness retreats exist, few offer the specialized focus on veterans, trauma recovery, and autoimmune disorders combined with extensive eco-tourism activities. Our unique positioning near recreational areas and our comprehensive service lineup set us apart</a:t>
            </a:r>
            <a:r>
              <a:rPr lang="en-US" sz="4400" dirty="0" smtClean="0">
                <a:latin typeface="Corbel"/>
                <a:cs typeface="Corbel"/>
              </a:rPr>
              <a:t>.</a:t>
            </a:r>
          </a:p>
          <a:p>
            <a:pPr marL="0" indent="0">
              <a:buNone/>
            </a:pPr>
            <a:endParaRPr lang="en-US" sz="4400" dirty="0">
              <a:latin typeface="Corbel"/>
              <a:cs typeface="Corbel"/>
            </a:endParaRPr>
          </a:p>
          <a:p>
            <a:pPr marL="0" indent="0">
              <a:buNone/>
            </a:pPr>
            <a:r>
              <a:rPr lang="en-US" sz="4400" b="1" dirty="0">
                <a:latin typeface="Corbel"/>
                <a:cs typeface="Corbel"/>
              </a:rPr>
              <a:t>Market Trends:</a:t>
            </a:r>
            <a:r>
              <a:rPr lang="en-US" sz="4400" dirty="0">
                <a:latin typeface="Corbel"/>
                <a:cs typeface="Corbel"/>
              </a:rPr>
              <a:t> Increasing demand for personalized health services and experiences in nature; rising awareness of the benefits of holistic approaches to health and wellness.</a:t>
            </a:r>
          </a:p>
          <a:p>
            <a:endParaRPr lang="en-US" dirty="0"/>
          </a:p>
        </p:txBody>
      </p:sp>
      <p:sp>
        <p:nvSpPr>
          <p:cNvPr id="3" name="Title 2"/>
          <p:cNvSpPr>
            <a:spLocks noGrp="1"/>
          </p:cNvSpPr>
          <p:nvPr>
            <p:ph type="title"/>
          </p:nvPr>
        </p:nvSpPr>
        <p:spPr/>
        <p:txBody>
          <a:bodyPr>
            <a:normAutofit fontScale="90000"/>
          </a:bodyPr>
          <a:lstStyle/>
          <a:p>
            <a:r>
              <a:rPr lang="en-US" sz="4000" b="1" dirty="0" smtClean="0">
                <a:latin typeface="Corbel"/>
                <a:cs typeface="Corbel"/>
              </a:rPr>
              <a:t>Executive Summary: Market Analysis  </a:t>
            </a:r>
            <a:r>
              <a:rPr lang="en-US" b="1" dirty="0">
                <a:latin typeface="Corbel"/>
                <a:cs typeface="Corbel"/>
              </a:rPr>
              <a:t/>
            </a:r>
            <a:br>
              <a:rPr lang="en-US" b="1" dirty="0">
                <a:latin typeface="Corbel"/>
                <a:cs typeface="Corbel"/>
              </a:rPr>
            </a:br>
            <a:endParaRPr lang="en-US" dirty="0"/>
          </a:p>
        </p:txBody>
      </p:sp>
    </p:spTree>
    <p:extLst>
      <p:ext uri="{BB962C8B-B14F-4D97-AF65-F5344CB8AC3E}">
        <p14:creationId xmlns:p14="http://schemas.microsoft.com/office/powerpoint/2010/main" val="4209507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73673"/>
            <a:ext cx="7408333" cy="4209241"/>
          </a:xfrm>
        </p:spPr>
        <p:txBody>
          <a:bodyPr>
            <a:normAutofit fontScale="62500" lnSpcReduction="20000"/>
          </a:bodyPr>
          <a:lstStyle/>
          <a:p>
            <a:r>
              <a:rPr lang="en-US" b="1" dirty="0" smtClean="0">
                <a:latin typeface="Corbel"/>
                <a:cs typeface="Corbel"/>
              </a:rPr>
              <a:t>Therapeutic </a:t>
            </a:r>
            <a:r>
              <a:rPr lang="en-US" b="1" dirty="0">
                <a:latin typeface="Corbel"/>
                <a:cs typeface="Corbel"/>
              </a:rPr>
              <a:t>Services:</a:t>
            </a:r>
            <a:r>
              <a:rPr lang="en-US" dirty="0">
                <a:latin typeface="Corbel"/>
                <a:cs typeface="Corbel"/>
              </a:rPr>
              <a:t> Massage, acupuncture, sound therapy, counseling, psychotherapy, and </a:t>
            </a:r>
            <a:r>
              <a:rPr lang="en-US" dirty="0" smtClean="0">
                <a:latin typeface="Corbel"/>
                <a:cs typeface="Corbel"/>
              </a:rPr>
              <a:t>art + music </a:t>
            </a:r>
            <a:r>
              <a:rPr lang="en-US" dirty="0">
                <a:latin typeface="Corbel"/>
                <a:cs typeface="Corbel"/>
              </a:rPr>
              <a:t>therapy</a:t>
            </a:r>
            <a:r>
              <a:rPr lang="en-US" dirty="0" smtClean="0">
                <a:latin typeface="Corbel"/>
                <a:cs typeface="Corbel"/>
              </a:rPr>
              <a:t>.</a:t>
            </a:r>
          </a:p>
          <a:p>
            <a:endParaRPr lang="en-US" dirty="0">
              <a:latin typeface="Corbel"/>
              <a:cs typeface="Corbel"/>
            </a:endParaRPr>
          </a:p>
          <a:p>
            <a:r>
              <a:rPr lang="en-US" b="1" dirty="0" smtClean="0">
                <a:latin typeface="Corbel"/>
                <a:cs typeface="Corbel"/>
              </a:rPr>
              <a:t>Wilderness Therapy: </a:t>
            </a:r>
            <a:r>
              <a:rPr lang="en-US" dirty="0" smtClean="0">
                <a:latin typeface="Corbel"/>
                <a:cs typeface="Corbel"/>
              </a:rPr>
              <a:t>Forest Bathing, Wood Fired Saunas, Cold-dips in the lake </a:t>
            </a:r>
          </a:p>
          <a:p>
            <a:pPr marL="0" indent="0">
              <a:buNone/>
            </a:pPr>
            <a:endParaRPr lang="en-US" dirty="0">
              <a:latin typeface="Corbel"/>
              <a:cs typeface="Corbel"/>
            </a:endParaRPr>
          </a:p>
          <a:p>
            <a:r>
              <a:rPr lang="en-US" b="1" dirty="0" smtClean="0">
                <a:latin typeface="Corbel"/>
                <a:cs typeface="Corbel"/>
              </a:rPr>
              <a:t>Eco</a:t>
            </a:r>
            <a:r>
              <a:rPr lang="en-US" b="1" dirty="0">
                <a:latin typeface="Corbel"/>
                <a:cs typeface="Corbel"/>
              </a:rPr>
              <a:t>-Tourism Activities:</a:t>
            </a:r>
            <a:r>
              <a:rPr lang="en-US" dirty="0">
                <a:latin typeface="Corbel"/>
                <a:cs typeface="Corbel"/>
              </a:rPr>
              <a:t> Guided hikes, mountain biking, swimming, kayaking, canoeing, and more</a:t>
            </a:r>
            <a:r>
              <a:rPr lang="en-US" dirty="0" smtClean="0">
                <a:latin typeface="Corbel"/>
                <a:cs typeface="Corbel"/>
              </a:rPr>
              <a:t>.</a:t>
            </a:r>
          </a:p>
          <a:p>
            <a:endParaRPr lang="en-US" dirty="0">
              <a:latin typeface="Corbel"/>
              <a:cs typeface="Corbel"/>
            </a:endParaRPr>
          </a:p>
          <a:p>
            <a:r>
              <a:rPr lang="en-US" b="1" dirty="0">
                <a:latin typeface="Corbel"/>
                <a:cs typeface="Corbel"/>
              </a:rPr>
              <a:t>Additional Amenities:</a:t>
            </a:r>
            <a:r>
              <a:rPr lang="en-US" dirty="0">
                <a:latin typeface="Corbel"/>
                <a:cs typeface="Corbel"/>
              </a:rPr>
              <a:t> Yoga studio</a:t>
            </a:r>
            <a:r>
              <a:rPr lang="en-US" dirty="0" smtClean="0">
                <a:latin typeface="Corbel"/>
                <a:cs typeface="Corbel"/>
              </a:rPr>
              <a:t>, gym, library, game room, communal lounge, sandy beach + swimming dock, tennis, pickle ball + basketball </a:t>
            </a:r>
            <a:r>
              <a:rPr lang="en-US" dirty="0">
                <a:latin typeface="Corbel"/>
                <a:cs typeface="Corbel"/>
              </a:rPr>
              <a:t>court</a:t>
            </a:r>
            <a:r>
              <a:rPr lang="en-US" dirty="0" smtClean="0">
                <a:latin typeface="Corbel"/>
                <a:cs typeface="Corbel"/>
              </a:rPr>
              <a:t>.</a:t>
            </a:r>
          </a:p>
          <a:p>
            <a:endParaRPr lang="en-US" dirty="0" smtClean="0">
              <a:latin typeface="Corbel"/>
              <a:cs typeface="Corbel"/>
            </a:endParaRPr>
          </a:p>
          <a:p>
            <a:r>
              <a:rPr lang="en-US" b="1" dirty="0">
                <a:latin typeface="Corbel"/>
                <a:cs typeface="Corbel"/>
              </a:rPr>
              <a:t>Accommodation:</a:t>
            </a:r>
            <a:r>
              <a:rPr lang="en-US" dirty="0">
                <a:latin typeface="Corbel"/>
                <a:cs typeface="Corbel"/>
              </a:rPr>
              <a:t> Eco-friendly lodging for up to 62 people with options ranging from private rooms to shared accommodations.</a:t>
            </a:r>
          </a:p>
          <a:p>
            <a:pPr marL="0" indent="0">
              <a:buNone/>
            </a:pPr>
            <a:endParaRPr lang="en-US" dirty="0">
              <a:latin typeface="Corbel"/>
              <a:cs typeface="Corbel"/>
            </a:endParaRPr>
          </a:p>
          <a:p>
            <a:r>
              <a:rPr lang="en-US" b="1" dirty="0">
                <a:latin typeface="Corbel"/>
                <a:cs typeface="Corbel"/>
              </a:rPr>
              <a:t>Dining:</a:t>
            </a:r>
            <a:r>
              <a:rPr lang="en-US" dirty="0">
                <a:latin typeface="Corbel"/>
                <a:cs typeface="Corbel"/>
              </a:rPr>
              <a:t> Farm-to-table gourmet catering with meals prepared in a commercial kitchen, served in communal dining areas or delivered to lodgings</a:t>
            </a:r>
            <a:r>
              <a:rPr lang="en-US" dirty="0" smtClean="0">
                <a:latin typeface="Corbel"/>
                <a:cs typeface="Corbel"/>
              </a:rPr>
              <a:t>.  Please see separate business plan for Down to Earth Catering Company to see how we would Co-Collaborate together on these events.</a:t>
            </a:r>
            <a:endParaRPr lang="en-US" dirty="0">
              <a:latin typeface="Corbel"/>
              <a:cs typeface="Corbel"/>
            </a:endParaRPr>
          </a:p>
        </p:txBody>
      </p:sp>
      <p:sp>
        <p:nvSpPr>
          <p:cNvPr id="3" name="Title 2"/>
          <p:cNvSpPr>
            <a:spLocks noGrp="1"/>
          </p:cNvSpPr>
          <p:nvPr>
            <p:ph type="title"/>
          </p:nvPr>
        </p:nvSpPr>
        <p:spPr>
          <a:xfrm>
            <a:off x="457200" y="610471"/>
            <a:ext cx="8229600" cy="1094958"/>
          </a:xfrm>
        </p:spPr>
        <p:txBody>
          <a:bodyPr>
            <a:normAutofit fontScale="90000"/>
          </a:bodyPr>
          <a:lstStyle/>
          <a:p>
            <a:r>
              <a:rPr lang="en-US" b="1" dirty="0" smtClean="0"/>
              <a:t>Executive Summary: Services + Experiences Offered</a:t>
            </a:r>
            <a:r>
              <a:rPr lang="en-US" b="1" dirty="0"/>
              <a:t/>
            </a:r>
            <a:br>
              <a:rPr lang="en-US" b="1" dirty="0"/>
            </a:br>
            <a:endParaRPr lang="en-US" dirty="0"/>
          </a:p>
        </p:txBody>
      </p:sp>
    </p:spTree>
    <p:extLst>
      <p:ext uri="{BB962C8B-B14F-4D97-AF65-F5344CB8AC3E}">
        <p14:creationId xmlns:p14="http://schemas.microsoft.com/office/powerpoint/2010/main" val="1739881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03690"/>
            <a:ext cx="8398933" cy="5236595"/>
          </a:xfrm>
        </p:spPr>
        <p:txBody>
          <a:bodyPr>
            <a:noAutofit/>
          </a:bodyPr>
          <a:lstStyle/>
          <a:p>
            <a:pPr marL="0" indent="0">
              <a:buNone/>
            </a:pPr>
            <a:r>
              <a:rPr lang="en-US" sz="1400" b="1" dirty="0" smtClean="0">
                <a:latin typeface="Corbel"/>
                <a:cs typeface="Corbel"/>
              </a:rPr>
              <a:t>Marketing Strategy Summary:</a:t>
            </a:r>
          </a:p>
          <a:p>
            <a:pPr marL="0" indent="0">
              <a:buNone/>
            </a:pPr>
            <a:r>
              <a:rPr lang="en-US" sz="1400" b="1" dirty="0" smtClean="0">
                <a:latin typeface="Corbel"/>
                <a:cs typeface="Corbel"/>
              </a:rPr>
              <a:t>Branding</a:t>
            </a:r>
            <a:r>
              <a:rPr lang="en-US" sz="1400" b="1" dirty="0">
                <a:latin typeface="Corbel"/>
                <a:cs typeface="Corbel"/>
              </a:rPr>
              <a:t>:</a:t>
            </a:r>
            <a:r>
              <a:rPr lang="en-US" sz="1400" dirty="0">
                <a:latin typeface="Corbel"/>
                <a:cs typeface="Corbel"/>
              </a:rPr>
              <a:t> </a:t>
            </a:r>
            <a:r>
              <a:rPr lang="en-US" sz="1400" dirty="0" smtClean="0">
                <a:latin typeface="Corbel"/>
                <a:cs typeface="Corbel"/>
              </a:rPr>
              <a:t>Earth Medicine Retreat offers </a:t>
            </a:r>
            <a:r>
              <a:rPr lang="en-US" sz="1400" dirty="0">
                <a:latin typeface="Corbel"/>
                <a:cs typeface="Corbel"/>
              </a:rPr>
              <a:t>a unique blend of "Wellness in the Wilderness" and "Farm-to-Table" experiences, emphasizing the healing power of nature and the quality of locally sourced, organic ingredients</a:t>
            </a:r>
            <a:r>
              <a:rPr lang="en-US" sz="1400" dirty="0" smtClean="0">
                <a:latin typeface="Corbel"/>
                <a:cs typeface="Corbel"/>
              </a:rPr>
              <a:t>.</a:t>
            </a:r>
          </a:p>
          <a:p>
            <a:pPr marL="0" indent="0">
              <a:buNone/>
            </a:pPr>
            <a:endParaRPr lang="en-US" sz="1400" dirty="0">
              <a:latin typeface="Corbel"/>
              <a:cs typeface="Corbel"/>
            </a:endParaRPr>
          </a:p>
          <a:p>
            <a:pPr marL="0" indent="0">
              <a:buNone/>
            </a:pPr>
            <a:r>
              <a:rPr lang="en-US" sz="1400" b="1" dirty="0">
                <a:latin typeface="Corbel"/>
                <a:cs typeface="Corbel"/>
              </a:rPr>
              <a:t>Online Presence:</a:t>
            </a:r>
            <a:r>
              <a:rPr lang="en-US" sz="1400" dirty="0">
                <a:latin typeface="Corbel"/>
                <a:cs typeface="Corbel"/>
              </a:rPr>
              <a:t> Robust website with online booking, virtual tours, and testimonials; active social media campaigns showcasing guest experiences and scenic surroundings</a:t>
            </a:r>
            <a:r>
              <a:rPr lang="en-US" sz="1400" dirty="0" smtClean="0">
                <a:latin typeface="Corbel"/>
                <a:cs typeface="Corbel"/>
              </a:rPr>
              <a:t>.</a:t>
            </a:r>
          </a:p>
          <a:p>
            <a:pPr marL="0" indent="0">
              <a:buNone/>
            </a:pPr>
            <a:endParaRPr lang="en-US" sz="1400" dirty="0">
              <a:latin typeface="Corbel"/>
              <a:cs typeface="Corbel"/>
            </a:endParaRPr>
          </a:p>
          <a:p>
            <a:pPr marL="0" indent="0">
              <a:buNone/>
            </a:pPr>
            <a:r>
              <a:rPr lang="en-US" sz="1400" b="1" dirty="0">
                <a:latin typeface="Corbel"/>
                <a:cs typeface="Corbel"/>
              </a:rPr>
              <a:t>Partnerships:</a:t>
            </a:r>
            <a:r>
              <a:rPr lang="en-US" sz="1400" dirty="0">
                <a:latin typeface="Corbel"/>
                <a:cs typeface="Corbel"/>
              </a:rPr>
              <a:t> Collaborate with healthcare providers, veteran organizations, and local tourism businesses</a:t>
            </a:r>
            <a:r>
              <a:rPr lang="en-US" sz="1400" dirty="0" smtClean="0">
                <a:latin typeface="Corbel"/>
                <a:cs typeface="Corbel"/>
              </a:rPr>
              <a:t>.</a:t>
            </a:r>
          </a:p>
          <a:p>
            <a:pPr marL="0" indent="0">
              <a:buNone/>
            </a:pPr>
            <a:endParaRPr lang="en-US" sz="1400" dirty="0">
              <a:latin typeface="Corbel"/>
              <a:cs typeface="Corbel"/>
            </a:endParaRPr>
          </a:p>
          <a:p>
            <a:pPr marL="0" indent="0">
              <a:buNone/>
            </a:pPr>
            <a:r>
              <a:rPr lang="en-US" sz="1400" b="1" dirty="0">
                <a:latin typeface="Corbel"/>
                <a:cs typeface="Corbel"/>
              </a:rPr>
              <a:t>Promotions:</a:t>
            </a:r>
            <a:r>
              <a:rPr lang="en-US" sz="1400" dirty="0">
                <a:latin typeface="Corbel"/>
                <a:cs typeface="Corbel"/>
              </a:rPr>
              <a:t> Introductory offers, packages for extended stays, and special rates for groups and events</a:t>
            </a:r>
            <a:r>
              <a:rPr lang="en-US" sz="1400" dirty="0" smtClean="0">
                <a:latin typeface="Corbel"/>
                <a:cs typeface="Corbel"/>
              </a:rPr>
              <a:t>.</a:t>
            </a:r>
          </a:p>
          <a:p>
            <a:pPr marL="0" indent="0">
              <a:buNone/>
            </a:pPr>
            <a:endParaRPr lang="en-US" sz="1400" dirty="0">
              <a:latin typeface="Corbel"/>
              <a:cs typeface="Corbel"/>
            </a:endParaRPr>
          </a:p>
          <a:p>
            <a:pPr marL="0" indent="0">
              <a:buNone/>
            </a:pPr>
            <a:r>
              <a:rPr lang="en-US" sz="1400" b="1" dirty="0" smtClean="0">
                <a:latin typeface="Corbel"/>
                <a:cs typeface="Corbel"/>
              </a:rPr>
              <a:t>Operational Strategy Summary: </a:t>
            </a:r>
            <a:endParaRPr lang="en-US" sz="1400" dirty="0" smtClean="0">
              <a:latin typeface="Corbel"/>
              <a:cs typeface="Corbel"/>
            </a:endParaRPr>
          </a:p>
          <a:p>
            <a:pPr marL="0" indent="0">
              <a:buNone/>
            </a:pPr>
            <a:r>
              <a:rPr lang="en-US" sz="1400" b="1" dirty="0">
                <a:latin typeface="Corbel"/>
                <a:cs typeface="Corbel"/>
              </a:rPr>
              <a:t>Facility Management:</a:t>
            </a:r>
            <a:r>
              <a:rPr lang="en-US" sz="1400" dirty="0">
                <a:latin typeface="Corbel"/>
                <a:cs typeface="Corbel"/>
              </a:rPr>
              <a:t> Maintain high standards of eco-friendliness and guest comfort in all facilities and activities.</a:t>
            </a:r>
          </a:p>
          <a:p>
            <a:pPr marL="0" indent="0">
              <a:buNone/>
            </a:pPr>
            <a:endParaRPr lang="en-US" sz="1400" dirty="0">
              <a:latin typeface="Corbel"/>
              <a:cs typeface="Corbel"/>
            </a:endParaRPr>
          </a:p>
          <a:p>
            <a:pPr marL="0" indent="0">
              <a:buNone/>
            </a:pPr>
            <a:r>
              <a:rPr lang="en-US" sz="1400" b="1" dirty="0">
                <a:latin typeface="Corbel"/>
                <a:cs typeface="Corbel"/>
              </a:rPr>
              <a:t>Staffing:</a:t>
            </a:r>
            <a:r>
              <a:rPr lang="en-US" sz="1400" dirty="0">
                <a:latin typeface="Corbel"/>
                <a:cs typeface="Corbel"/>
              </a:rPr>
              <a:t> Employ skilled professionals in healthcare and hospitality, and provide continuous training in their respective fields and customer service.</a:t>
            </a:r>
          </a:p>
          <a:p>
            <a:pPr marL="0" indent="0">
              <a:buNone/>
            </a:pPr>
            <a:endParaRPr lang="en-US" sz="1400" dirty="0">
              <a:latin typeface="Corbel"/>
              <a:cs typeface="Corbel"/>
            </a:endParaRPr>
          </a:p>
          <a:p>
            <a:pPr marL="0" indent="0">
              <a:buNone/>
            </a:pPr>
            <a:r>
              <a:rPr lang="en-US" sz="1400" b="1" dirty="0">
                <a:latin typeface="Corbel"/>
                <a:cs typeface="Corbel"/>
              </a:rPr>
              <a:t>Logistics:</a:t>
            </a:r>
            <a:r>
              <a:rPr lang="en-US" sz="1400" dirty="0">
                <a:latin typeface="Corbel"/>
                <a:cs typeface="Corbel"/>
              </a:rPr>
              <a:t> Efficient management of catering, activity scheduling, and guest transportation, ensuring all operations align with environmental standards.</a:t>
            </a:r>
          </a:p>
          <a:p>
            <a:pPr marL="0" indent="0">
              <a:buNone/>
            </a:pPr>
            <a:endParaRPr lang="en-US" sz="1400" dirty="0">
              <a:latin typeface="Corbel"/>
              <a:cs typeface="Corbel"/>
            </a:endParaRPr>
          </a:p>
        </p:txBody>
      </p:sp>
      <p:sp>
        <p:nvSpPr>
          <p:cNvPr id="3" name="Title 2"/>
          <p:cNvSpPr>
            <a:spLocks noGrp="1"/>
          </p:cNvSpPr>
          <p:nvPr>
            <p:ph type="title"/>
          </p:nvPr>
        </p:nvSpPr>
        <p:spPr>
          <a:xfrm>
            <a:off x="457200" y="338328"/>
            <a:ext cx="8229600" cy="723029"/>
          </a:xfrm>
        </p:spPr>
        <p:txBody>
          <a:bodyPr>
            <a:normAutofit/>
          </a:bodyPr>
          <a:lstStyle/>
          <a:p>
            <a:r>
              <a:rPr lang="en-US" sz="2400" dirty="0" smtClean="0"/>
              <a:t>Executive Summary: Marketing + Operational Strategy</a:t>
            </a:r>
            <a:endParaRPr lang="en-US" sz="2400" dirty="0"/>
          </a:p>
        </p:txBody>
      </p:sp>
    </p:spTree>
    <p:extLst>
      <p:ext uri="{BB962C8B-B14F-4D97-AF65-F5344CB8AC3E}">
        <p14:creationId xmlns:p14="http://schemas.microsoft.com/office/powerpoint/2010/main" val="1641060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0" indent="0">
              <a:buNone/>
            </a:pPr>
            <a:r>
              <a:rPr lang="en-US" b="1" dirty="0" smtClean="0">
                <a:latin typeface="Corbel"/>
                <a:cs typeface="Corbel"/>
              </a:rPr>
              <a:t>Start</a:t>
            </a:r>
            <a:r>
              <a:rPr lang="en-US" b="1" dirty="0">
                <a:latin typeface="Corbel"/>
                <a:cs typeface="Corbel"/>
              </a:rPr>
              <a:t>-up Costs:</a:t>
            </a:r>
            <a:r>
              <a:rPr lang="en-US" dirty="0">
                <a:latin typeface="Corbel"/>
                <a:cs typeface="Corbel"/>
              </a:rPr>
              <a:t> Include land development, building renovations, initial marketing, and operational setup</a:t>
            </a:r>
            <a:r>
              <a:rPr lang="en-US" dirty="0" smtClean="0">
                <a:latin typeface="Corbel"/>
                <a:cs typeface="Corbel"/>
              </a:rPr>
              <a:t>.</a:t>
            </a:r>
          </a:p>
          <a:p>
            <a:pPr marL="0" indent="0">
              <a:buNone/>
            </a:pPr>
            <a:endParaRPr lang="en-US" dirty="0">
              <a:latin typeface="Corbel"/>
              <a:cs typeface="Corbel"/>
            </a:endParaRPr>
          </a:p>
          <a:p>
            <a:r>
              <a:rPr lang="en-US" b="1" dirty="0">
                <a:latin typeface="Corbel"/>
                <a:cs typeface="Corbel"/>
              </a:rPr>
              <a:t>Revenue Streams:</a:t>
            </a:r>
            <a:r>
              <a:rPr lang="en-US" dirty="0">
                <a:latin typeface="Corbel"/>
                <a:cs typeface="Corbel"/>
              </a:rPr>
              <a:t> Accommodation fees, therapeutic services, eco-tourism activities, event hosting, and dining services.</a:t>
            </a:r>
          </a:p>
          <a:p>
            <a:r>
              <a:rPr lang="en-US" b="1" dirty="0">
                <a:latin typeface="Corbel"/>
                <a:cs typeface="Corbel"/>
              </a:rPr>
              <a:t>Break-even Analysis:</a:t>
            </a:r>
            <a:r>
              <a:rPr lang="en-US" dirty="0">
                <a:latin typeface="Corbel"/>
                <a:cs typeface="Corbel"/>
              </a:rPr>
              <a:t> Calculated based on estimated occupancy rates and operational costs.</a:t>
            </a:r>
          </a:p>
          <a:p>
            <a:r>
              <a:rPr lang="en-US" b="1" dirty="0">
                <a:latin typeface="Corbel"/>
                <a:cs typeface="Corbel"/>
              </a:rPr>
              <a:t>Profit and Loss Forecast:</a:t>
            </a:r>
            <a:r>
              <a:rPr lang="en-US" dirty="0">
                <a:latin typeface="Corbel"/>
                <a:cs typeface="Corbel"/>
              </a:rPr>
              <a:t> Detailed projections for the first five years, highlighting revenue growth and cost management.</a:t>
            </a:r>
          </a:p>
          <a:p>
            <a:r>
              <a:rPr lang="en-US" b="1" dirty="0">
                <a:latin typeface="Corbel"/>
                <a:cs typeface="Corbel"/>
              </a:rPr>
              <a:t>Sustainability and Community Impact</a:t>
            </a:r>
          </a:p>
          <a:p>
            <a:r>
              <a:rPr lang="en-US" b="1" dirty="0">
                <a:latin typeface="Corbel"/>
                <a:cs typeface="Corbel"/>
              </a:rPr>
              <a:t>Environmental Practices:</a:t>
            </a:r>
            <a:r>
              <a:rPr lang="en-US" dirty="0">
                <a:latin typeface="Corbel"/>
                <a:cs typeface="Corbel"/>
              </a:rPr>
              <a:t> Use of renewable energy sources, sustainable building materials, and waste reduction methods.</a:t>
            </a:r>
          </a:p>
          <a:p>
            <a:r>
              <a:rPr lang="en-US" b="1" dirty="0">
                <a:latin typeface="Corbel"/>
                <a:cs typeface="Corbel"/>
              </a:rPr>
              <a:t>Community Engagement:</a:t>
            </a:r>
            <a:r>
              <a:rPr lang="en-US" dirty="0">
                <a:latin typeface="Corbel"/>
                <a:cs typeface="Corbel"/>
              </a:rPr>
              <a:t> Job creation, support for local businesses, and collaboration with community health initiatives.</a:t>
            </a:r>
          </a:p>
        </p:txBody>
      </p:sp>
      <p:sp>
        <p:nvSpPr>
          <p:cNvPr id="3" name="Title 2"/>
          <p:cNvSpPr>
            <a:spLocks noGrp="1"/>
          </p:cNvSpPr>
          <p:nvPr>
            <p:ph type="title"/>
          </p:nvPr>
        </p:nvSpPr>
        <p:spPr>
          <a:xfrm>
            <a:off x="457200" y="338328"/>
            <a:ext cx="8229600" cy="877243"/>
          </a:xfrm>
        </p:spPr>
        <p:txBody>
          <a:bodyPr>
            <a:normAutofit/>
          </a:bodyPr>
          <a:lstStyle/>
          <a:p>
            <a:r>
              <a:rPr lang="en-US" sz="3600" b="1" dirty="0" smtClean="0"/>
              <a:t>Executive Summary: Financial Projections </a:t>
            </a:r>
            <a:endParaRPr lang="en-US" sz="3600" b="1" dirty="0"/>
          </a:p>
        </p:txBody>
      </p:sp>
    </p:spTree>
    <p:extLst>
      <p:ext uri="{BB962C8B-B14F-4D97-AF65-F5344CB8AC3E}">
        <p14:creationId xmlns:p14="http://schemas.microsoft.com/office/powerpoint/2010/main" val="2818873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0538" y="3341839"/>
            <a:ext cx="8962957" cy="3693319"/>
          </a:xfrm>
          <a:prstGeom prst="rect">
            <a:avLst/>
          </a:prstGeom>
        </p:spPr>
        <p:txBody>
          <a:bodyPr wrap="square" numCol="3">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
        <p:nvSpPr>
          <p:cNvPr id="5" name="TextBox 4"/>
          <p:cNvSpPr txBox="1"/>
          <p:nvPr/>
        </p:nvSpPr>
        <p:spPr>
          <a:xfrm>
            <a:off x="639652" y="1928212"/>
            <a:ext cx="7508950" cy="646331"/>
          </a:xfrm>
          <a:prstGeom prst="rect">
            <a:avLst/>
          </a:prstGeom>
          <a:noFill/>
        </p:spPr>
        <p:txBody>
          <a:bodyPr wrap="square" rtlCol="0">
            <a:spAutoFit/>
          </a:bodyPr>
          <a:lstStyle/>
          <a:p>
            <a:pPr algn="just"/>
            <a:r>
              <a:rPr lang="en-US" dirty="0">
                <a:latin typeface="+mj-lt"/>
              </a:rPr>
              <a:t>Financial Overview: The Company expects steady growth over the first </a:t>
            </a:r>
            <a:r>
              <a:rPr lang="en-US" dirty="0" smtClean="0">
                <a:latin typeface="+mj-lt"/>
              </a:rPr>
              <a:t>three </a:t>
            </a:r>
            <a:r>
              <a:rPr lang="en-US" dirty="0">
                <a:latin typeface="+mj-lt"/>
              </a:rPr>
              <a:t>years of operation and projects the following revenue to be generated:</a:t>
            </a:r>
          </a:p>
        </p:txBody>
      </p:sp>
      <p:sp>
        <p:nvSpPr>
          <p:cNvPr id="2" name="Rectangle 1"/>
          <p:cNvSpPr/>
          <p:nvPr/>
        </p:nvSpPr>
        <p:spPr>
          <a:xfrm>
            <a:off x="1915188" y="2921543"/>
            <a:ext cx="4572000" cy="1477328"/>
          </a:xfrm>
          <a:prstGeom prst="rect">
            <a:avLst/>
          </a:prstGeom>
        </p:spPr>
        <p:txBody>
          <a:bodyPr>
            <a:spAutoFit/>
          </a:bodyPr>
          <a:lstStyle/>
          <a:p>
            <a:r>
              <a:rPr lang="en-US" b="1" dirty="0">
                <a:latin typeface="Corbel"/>
                <a:cs typeface="Corbel"/>
              </a:rPr>
              <a:t>Gross Revenue from </a:t>
            </a:r>
            <a:r>
              <a:rPr lang="en-US" b="1" dirty="0" smtClean="0">
                <a:latin typeface="Corbel"/>
                <a:cs typeface="Corbel"/>
              </a:rPr>
              <a:t>Wellness Retreats:</a:t>
            </a:r>
          </a:p>
          <a:p>
            <a:endParaRPr lang="en-US" b="1" dirty="0">
              <a:latin typeface="Corbel"/>
              <a:cs typeface="Corbel"/>
            </a:endParaRPr>
          </a:p>
          <a:p>
            <a:r>
              <a:rPr lang="en-US" b="1" dirty="0">
                <a:latin typeface="Corbel"/>
                <a:cs typeface="Corbel"/>
              </a:rPr>
              <a:t>Year 1:</a:t>
            </a:r>
            <a:r>
              <a:rPr lang="en-US" dirty="0">
                <a:latin typeface="Corbel"/>
                <a:cs typeface="Corbel"/>
              </a:rPr>
              <a:t> 2,433 guest-nights x $450 = $1,094,850</a:t>
            </a:r>
          </a:p>
          <a:p>
            <a:r>
              <a:rPr lang="en-US" b="1" dirty="0">
                <a:latin typeface="Corbel"/>
                <a:cs typeface="Corbel"/>
              </a:rPr>
              <a:t>Year 2:</a:t>
            </a:r>
            <a:r>
              <a:rPr lang="en-US" dirty="0">
                <a:latin typeface="Corbel"/>
                <a:cs typeface="Corbel"/>
              </a:rPr>
              <a:t> 2,790 guest-nights x $450 = $1,255,500</a:t>
            </a:r>
          </a:p>
          <a:p>
            <a:r>
              <a:rPr lang="en-US" b="1" dirty="0">
                <a:latin typeface="Corbel"/>
                <a:cs typeface="Corbel"/>
              </a:rPr>
              <a:t>Year 3:</a:t>
            </a:r>
            <a:r>
              <a:rPr lang="en-US" dirty="0">
                <a:latin typeface="Corbel"/>
                <a:cs typeface="Corbel"/>
              </a:rPr>
              <a:t> 3,159 guest-nights x $450 = $1,421,550</a:t>
            </a:r>
          </a:p>
        </p:txBody>
      </p:sp>
    </p:spTree>
    <p:extLst>
      <p:ext uri="{BB962C8B-B14F-4D97-AF65-F5344CB8AC3E}">
        <p14:creationId xmlns:p14="http://schemas.microsoft.com/office/powerpoint/2010/main" val="817912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47535" y="1076036"/>
            <a:ext cx="8674491" cy="1905001"/>
          </a:xfrm>
        </p:spPr>
        <p:txBody>
          <a:bodyPr>
            <a:normAutofit/>
          </a:bodyPr>
          <a:lstStyle/>
          <a:p>
            <a:pPr algn="ctr"/>
            <a:r>
              <a:rPr lang="en-US" dirty="0">
                <a:latin typeface="+mj-lt"/>
              </a:rPr>
              <a:t>The following tables and graphs detail the business’s funding to bring the vision to reality. Start-up funding includes all the expenditures, both start-up assets and start-up expenses, incurred before the Company starts earning revenue. The asset table’s working capital element represents the cash balance at the beginning of Month 1 of the financial projections. </a:t>
            </a:r>
          </a:p>
          <a:p>
            <a:endParaRPr lang="en-US" dirty="0"/>
          </a:p>
        </p:txBody>
      </p:sp>
      <p:sp>
        <p:nvSpPr>
          <p:cNvPr id="3" name="Title 2"/>
          <p:cNvSpPr>
            <a:spLocks noGrp="1"/>
          </p:cNvSpPr>
          <p:nvPr>
            <p:ph type="title"/>
          </p:nvPr>
        </p:nvSpPr>
        <p:spPr>
          <a:xfrm>
            <a:off x="4799624" y="90578"/>
            <a:ext cx="3352800" cy="1252728"/>
          </a:xfrm>
        </p:spPr>
        <p:txBody>
          <a:bodyPr/>
          <a:lstStyle/>
          <a:p>
            <a:r>
              <a:rPr lang="en-US" dirty="0"/>
              <a:t>Start-Up Summary </a:t>
            </a:r>
            <a:br>
              <a:rPr lang="en-US" dirty="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52635043"/>
              </p:ext>
            </p:extLst>
          </p:nvPr>
        </p:nvGraphicFramePr>
        <p:xfrm>
          <a:off x="682023" y="2718036"/>
          <a:ext cx="7974071" cy="3559373"/>
        </p:xfrm>
        <a:graphic>
          <a:graphicData uri="http://schemas.openxmlformats.org/drawingml/2006/table">
            <a:tbl>
              <a:tblPr firstRow="1" bandRow="1">
                <a:tableStyleId>{5C22544A-7EE6-4342-B048-85BDC9FD1C3A}</a:tableStyleId>
              </a:tblPr>
              <a:tblGrid>
                <a:gridCol w="2011322"/>
                <a:gridCol w="2011322"/>
                <a:gridCol w="2011322"/>
                <a:gridCol w="1940105"/>
              </a:tblGrid>
              <a:tr h="337913">
                <a:tc gridSpan="2">
                  <a:txBody>
                    <a:bodyPr/>
                    <a:lstStyle/>
                    <a:p>
                      <a:r>
                        <a:rPr lang="en-US" sz="1400" dirty="0">
                          <a:effectLst/>
                          <a:latin typeface="Corbel"/>
                          <a:cs typeface="Corbel"/>
                        </a:rPr>
                        <a:t>Use of Start-up Funding </a:t>
                      </a:r>
                    </a:p>
                  </a:txBody>
                  <a:tcPr anchor="ctr"/>
                </a:tc>
                <a:tc hMerge="1">
                  <a:txBody>
                    <a:bodyPr/>
                    <a:lstStyle/>
                    <a:p>
                      <a:endParaRPr lang="en-US"/>
                    </a:p>
                  </a:txBody>
                  <a:tcPr/>
                </a:tc>
                <a:tc>
                  <a:txBody>
                    <a:bodyPr/>
                    <a:lstStyle/>
                    <a:p>
                      <a:endParaRPr lang="en-US" sz="1400" dirty="0">
                        <a:latin typeface="Corbel"/>
                        <a:cs typeface="Corbel"/>
                      </a:endParaRPr>
                    </a:p>
                  </a:txBody>
                  <a:tcPr/>
                </a:tc>
                <a:tc>
                  <a:txBody>
                    <a:bodyPr/>
                    <a:lstStyle/>
                    <a:p>
                      <a:endParaRPr lang="en-US" sz="1400">
                        <a:latin typeface="Corbel"/>
                        <a:cs typeface="Corbel"/>
                      </a:endParaRPr>
                    </a:p>
                  </a:txBody>
                  <a:tcPr/>
                </a:tc>
              </a:tr>
              <a:tr h="591347">
                <a:tc>
                  <a:txBody>
                    <a:bodyPr/>
                    <a:lstStyle/>
                    <a:p>
                      <a:r>
                        <a:rPr lang="en-US" sz="1400" dirty="0" smtClean="0">
                          <a:effectLst/>
                          <a:latin typeface="Corbel"/>
                          <a:cs typeface="Corbel"/>
                        </a:rPr>
                        <a:t>Equipment</a:t>
                      </a:r>
                      <a:r>
                        <a:rPr lang="en-US" sz="1400" baseline="0" dirty="0" smtClean="0">
                          <a:effectLst/>
                          <a:latin typeface="Corbel"/>
                          <a:cs typeface="Corbel"/>
                        </a:rPr>
                        <a:t> Purchase</a:t>
                      </a:r>
                      <a:endParaRPr lang="en-US" sz="1400" dirty="0">
                        <a:effectLst/>
                        <a:latin typeface="Corbel"/>
                        <a:cs typeface="Corbel"/>
                      </a:endParaRPr>
                    </a:p>
                  </a:txBody>
                  <a:tcPr anchor="ctr"/>
                </a:tc>
                <a:tc>
                  <a:txBody>
                    <a:bodyPr/>
                    <a:lstStyle/>
                    <a:p>
                      <a:r>
                        <a:rPr lang="en-US" sz="1400" dirty="0" smtClean="0">
                          <a:effectLst/>
                          <a:latin typeface="Corbel"/>
                          <a:cs typeface="Corbel"/>
                        </a:rPr>
                        <a:t>$20 000</a:t>
                      </a:r>
                      <a:endParaRPr lang="en-US" sz="1400" dirty="0">
                        <a:effectLst/>
                        <a:latin typeface="Corbel"/>
                        <a:cs typeface="Corbel"/>
                      </a:endParaRPr>
                    </a:p>
                  </a:txBody>
                  <a:tcPr anchor="ctr"/>
                </a:tc>
                <a:tc>
                  <a:txBody>
                    <a:bodyPr/>
                    <a:lstStyle/>
                    <a:p>
                      <a:r>
                        <a:rPr lang="en-US" sz="1400" dirty="0" smtClean="0">
                          <a:latin typeface="Corbel"/>
                          <a:cs typeface="Corbel"/>
                        </a:rPr>
                        <a:t>Total Expenses &amp; Assets </a:t>
                      </a:r>
                      <a:endParaRPr lang="en-US" sz="1400" dirty="0">
                        <a:latin typeface="Corbel"/>
                        <a:cs typeface="Corbel"/>
                      </a:endParaRPr>
                    </a:p>
                  </a:txBody>
                  <a:tcPr/>
                </a:tc>
                <a:tc>
                  <a:txBody>
                    <a:bodyPr/>
                    <a:lstStyle/>
                    <a:p>
                      <a:r>
                        <a:rPr lang="en-US" sz="1400" dirty="0" smtClean="0">
                          <a:latin typeface="Corbel"/>
                          <a:cs typeface="Corbel"/>
                        </a:rPr>
                        <a:t>$128 000</a:t>
                      </a:r>
                      <a:endParaRPr lang="en-US" sz="1400" dirty="0">
                        <a:latin typeface="Corbel"/>
                        <a:cs typeface="Corbel"/>
                      </a:endParaRPr>
                    </a:p>
                  </a:txBody>
                  <a:tcPr/>
                </a:tc>
              </a:tr>
              <a:tr h="337913">
                <a:tc>
                  <a:txBody>
                    <a:bodyPr/>
                    <a:lstStyle/>
                    <a:p>
                      <a:r>
                        <a:rPr lang="en-US" sz="1400" dirty="0">
                          <a:effectLst/>
                          <a:latin typeface="Corbel"/>
                          <a:cs typeface="Corbel"/>
                        </a:rPr>
                        <a:t>Legal </a:t>
                      </a:r>
                      <a:r>
                        <a:rPr lang="en-US" sz="1400" dirty="0" smtClean="0">
                          <a:effectLst/>
                          <a:latin typeface="Corbel"/>
                          <a:cs typeface="Corbel"/>
                        </a:rPr>
                        <a:t>Fees,</a:t>
                      </a:r>
                      <a:r>
                        <a:rPr lang="en-US" sz="1400" baseline="0" dirty="0" smtClean="0">
                          <a:effectLst/>
                          <a:latin typeface="Corbel"/>
                          <a:cs typeface="Corbel"/>
                        </a:rPr>
                        <a:t> licensing &amp; permits</a:t>
                      </a:r>
                      <a:endParaRPr lang="en-US" sz="1400" dirty="0">
                        <a:effectLst/>
                        <a:latin typeface="Corbel"/>
                        <a:cs typeface="Corbel"/>
                      </a:endParaRPr>
                    </a:p>
                  </a:txBody>
                  <a:tcPr anchor="ctr"/>
                </a:tc>
                <a:tc>
                  <a:txBody>
                    <a:bodyPr/>
                    <a:lstStyle/>
                    <a:p>
                      <a:r>
                        <a:rPr lang="en-US" sz="1400" dirty="0" smtClean="0">
                          <a:effectLst/>
                          <a:latin typeface="Corbel"/>
                          <a:cs typeface="Corbel"/>
                        </a:rPr>
                        <a:t>$4000</a:t>
                      </a:r>
                      <a:endParaRPr lang="en-US" sz="1400" dirty="0">
                        <a:effectLst/>
                        <a:latin typeface="Corbel"/>
                        <a:cs typeface="Corbel"/>
                      </a:endParaRPr>
                    </a:p>
                  </a:txBody>
                  <a:tcPr anchor="ctr"/>
                </a:tc>
                <a:tc>
                  <a:txBody>
                    <a:bodyPr/>
                    <a:lstStyle/>
                    <a:p>
                      <a:r>
                        <a:rPr lang="en-US" sz="1400" dirty="0" smtClean="0">
                          <a:latin typeface="Corbel"/>
                          <a:cs typeface="Corbel"/>
                        </a:rPr>
                        <a:t>Working Capital </a:t>
                      </a:r>
                      <a:endParaRPr lang="en-US" sz="1400" dirty="0">
                        <a:latin typeface="Corbel"/>
                        <a:cs typeface="Corbel"/>
                      </a:endParaRPr>
                    </a:p>
                  </a:txBody>
                  <a:tcPr/>
                </a:tc>
                <a:tc>
                  <a:txBody>
                    <a:bodyPr/>
                    <a:lstStyle/>
                    <a:p>
                      <a:r>
                        <a:rPr lang="en-US" sz="1400" dirty="0" smtClean="0">
                          <a:latin typeface="Corbel"/>
                          <a:cs typeface="Corbel"/>
                        </a:rPr>
                        <a:t>$20 000</a:t>
                      </a:r>
                      <a:endParaRPr lang="en-US" sz="1400" dirty="0">
                        <a:latin typeface="Corbel"/>
                        <a:cs typeface="Corbel"/>
                      </a:endParaRPr>
                    </a:p>
                  </a:txBody>
                  <a:tcPr/>
                </a:tc>
              </a:tr>
              <a:tr h="591347">
                <a:tc>
                  <a:txBody>
                    <a:bodyPr/>
                    <a:lstStyle/>
                    <a:p>
                      <a:r>
                        <a:rPr lang="en-US" sz="1400" dirty="0" smtClean="0">
                          <a:effectLst/>
                          <a:latin typeface="Corbel"/>
                          <a:cs typeface="Corbel"/>
                        </a:rPr>
                        <a:t>Advertising </a:t>
                      </a:r>
                      <a:endParaRPr lang="en-US" sz="1400" dirty="0">
                        <a:effectLst/>
                        <a:latin typeface="Corbel"/>
                        <a:cs typeface="Corbel"/>
                      </a:endParaRPr>
                    </a:p>
                  </a:txBody>
                  <a:tcPr anchor="ctr"/>
                </a:tc>
                <a:tc>
                  <a:txBody>
                    <a:bodyPr/>
                    <a:lstStyle/>
                    <a:p>
                      <a:r>
                        <a:rPr lang="en-US" sz="1400" dirty="0" smtClean="0">
                          <a:effectLst/>
                          <a:latin typeface="Corbel"/>
                          <a:cs typeface="Corbel"/>
                        </a:rPr>
                        <a:t>$1500</a:t>
                      </a:r>
                      <a:endParaRPr lang="en-US" sz="1400" dirty="0">
                        <a:effectLst/>
                        <a:latin typeface="Corbel"/>
                        <a:cs typeface="Corbel"/>
                      </a:endParaRPr>
                    </a:p>
                  </a:txBody>
                  <a:tcPr anchor="ctr"/>
                </a:tc>
                <a:tc>
                  <a:txBody>
                    <a:bodyPr/>
                    <a:lstStyle/>
                    <a:p>
                      <a:r>
                        <a:rPr lang="en-US" sz="1400" dirty="0" smtClean="0">
                          <a:latin typeface="Corbel"/>
                          <a:cs typeface="Corbel"/>
                        </a:rPr>
                        <a:t>Total Start-Up Funding </a:t>
                      </a:r>
                      <a:endParaRPr lang="en-US" sz="1400" dirty="0">
                        <a:latin typeface="Corbel"/>
                        <a:cs typeface="Corbel"/>
                      </a:endParaRPr>
                    </a:p>
                  </a:txBody>
                  <a:tcPr/>
                </a:tc>
                <a:tc>
                  <a:txBody>
                    <a:bodyPr/>
                    <a:lstStyle/>
                    <a:p>
                      <a:r>
                        <a:rPr lang="en-US" sz="1400" dirty="0" smtClean="0">
                          <a:latin typeface="Corbel"/>
                          <a:cs typeface="Corbel"/>
                        </a:rPr>
                        <a:t>$148 000</a:t>
                      </a:r>
                      <a:endParaRPr lang="en-US" sz="1400" dirty="0">
                        <a:latin typeface="Corbel"/>
                        <a:cs typeface="Corbel"/>
                      </a:endParaRPr>
                    </a:p>
                  </a:txBody>
                  <a:tcPr/>
                </a:tc>
              </a:tr>
              <a:tr h="591347">
                <a:tc>
                  <a:txBody>
                    <a:bodyPr/>
                    <a:lstStyle/>
                    <a:p>
                      <a:r>
                        <a:rPr lang="en-US" sz="1400">
                          <a:effectLst/>
                          <a:latin typeface="Corbel"/>
                          <a:cs typeface="Corbel"/>
                        </a:rPr>
                        <a:t>Website Development </a:t>
                      </a:r>
                    </a:p>
                  </a:txBody>
                  <a:tcPr anchor="ctr"/>
                </a:tc>
                <a:tc>
                  <a:txBody>
                    <a:bodyPr/>
                    <a:lstStyle/>
                    <a:p>
                      <a:r>
                        <a:rPr lang="en-US" sz="1400" dirty="0">
                          <a:effectLst/>
                          <a:latin typeface="Corbel"/>
                          <a:cs typeface="Corbel"/>
                        </a:rPr>
                        <a:t>$1,000 </a:t>
                      </a:r>
                    </a:p>
                  </a:txBody>
                  <a:tcPr anchor="ctr"/>
                </a:tc>
                <a:tc>
                  <a:txBody>
                    <a:bodyPr/>
                    <a:lstStyle/>
                    <a:p>
                      <a:r>
                        <a:rPr lang="en-US" sz="1400" dirty="0" smtClean="0">
                          <a:latin typeface="Corbel"/>
                          <a:cs typeface="Corbel"/>
                        </a:rPr>
                        <a:t>Total Amount</a:t>
                      </a:r>
                      <a:r>
                        <a:rPr lang="en-US" sz="1400" baseline="0" dirty="0" smtClean="0">
                          <a:latin typeface="Corbel"/>
                          <a:cs typeface="Corbel"/>
                        </a:rPr>
                        <a:t> Being Requested </a:t>
                      </a:r>
                      <a:endParaRPr lang="en-US" sz="1400" dirty="0">
                        <a:latin typeface="Corbel"/>
                        <a:cs typeface="Corbel"/>
                      </a:endParaRPr>
                    </a:p>
                  </a:txBody>
                  <a:tcPr/>
                </a:tc>
                <a:tc>
                  <a:txBody>
                    <a:bodyPr/>
                    <a:lstStyle/>
                    <a:p>
                      <a:r>
                        <a:rPr lang="en-US" sz="1400" dirty="0" smtClean="0">
                          <a:latin typeface="Corbel"/>
                          <a:cs typeface="Corbel"/>
                        </a:rPr>
                        <a:t>$120 000</a:t>
                      </a:r>
                      <a:endParaRPr lang="en-US" sz="1400" dirty="0">
                        <a:latin typeface="Corbel"/>
                        <a:cs typeface="Corbel"/>
                      </a:endParaRPr>
                    </a:p>
                  </a:txBody>
                  <a:tcPr/>
                </a:tc>
              </a:tr>
              <a:tr h="591347">
                <a:tc>
                  <a:txBody>
                    <a:bodyPr/>
                    <a:lstStyle/>
                    <a:p>
                      <a:r>
                        <a:rPr lang="en-US" sz="1400">
                          <a:effectLst/>
                          <a:latin typeface="Corbel"/>
                          <a:cs typeface="Corbel"/>
                        </a:rPr>
                        <a:t>Initial Office Supplies </a:t>
                      </a:r>
                    </a:p>
                  </a:txBody>
                  <a:tcPr anchor="ctr"/>
                </a:tc>
                <a:tc>
                  <a:txBody>
                    <a:bodyPr/>
                    <a:lstStyle/>
                    <a:p>
                      <a:r>
                        <a:rPr lang="en-US" sz="1400" dirty="0" smtClean="0">
                          <a:effectLst/>
                          <a:latin typeface="Corbel"/>
                          <a:cs typeface="Corbel"/>
                        </a:rPr>
                        <a:t>$1500</a:t>
                      </a:r>
                      <a:endParaRPr lang="en-US" sz="1400" dirty="0">
                        <a:effectLst/>
                        <a:latin typeface="Corbel"/>
                        <a:cs typeface="Corbel"/>
                      </a:endParaRPr>
                    </a:p>
                  </a:txBody>
                  <a:tcPr anchor="ctr"/>
                </a:tc>
                <a:tc>
                  <a:txBody>
                    <a:bodyPr/>
                    <a:lstStyle/>
                    <a:p>
                      <a:r>
                        <a:rPr lang="en-US" sz="1400" dirty="0" smtClean="0">
                          <a:latin typeface="Corbel"/>
                          <a:cs typeface="Corbel"/>
                        </a:rPr>
                        <a:t>Owner’s Contribution</a:t>
                      </a:r>
                      <a:endParaRPr lang="en-US" sz="1400" dirty="0">
                        <a:latin typeface="Corbel"/>
                        <a:cs typeface="Corbel"/>
                      </a:endParaRPr>
                    </a:p>
                  </a:txBody>
                  <a:tcPr/>
                </a:tc>
                <a:tc>
                  <a:txBody>
                    <a:bodyPr/>
                    <a:lstStyle/>
                    <a:p>
                      <a:r>
                        <a:rPr lang="en-US" sz="1400" dirty="0" smtClean="0">
                          <a:latin typeface="Corbel"/>
                          <a:cs typeface="Corbel"/>
                        </a:rPr>
                        <a:t>$28 000</a:t>
                      </a:r>
                      <a:endParaRPr lang="en-US" sz="1400" dirty="0">
                        <a:latin typeface="Corbel"/>
                        <a:cs typeface="Corbel"/>
                      </a:endParaRPr>
                    </a:p>
                  </a:txBody>
                  <a:tcPr/>
                </a:tc>
              </a:tr>
              <a:tr h="337913">
                <a:tc>
                  <a:txBody>
                    <a:bodyPr/>
                    <a:lstStyle/>
                    <a:p>
                      <a:r>
                        <a:rPr lang="en-US" sz="1400" dirty="0" smtClean="0">
                          <a:latin typeface="Corbel"/>
                          <a:cs typeface="Corbel"/>
                        </a:rPr>
                        <a:t>Building Renovations</a:t>
                      </a:r>
                      <a:r>
                        <a:rPr lang="en-US" sz="1400" baseline="0" dirty="0" smtClean="0">
                          <a:latin typeface="Corbel"/>
                          <a:cs typeface="Corbel"/>
                        </a:rPr>
                        <a:t> </a:t>
                      </a:r>
                      <a:endParaRPr lang="en-US" sz="1400" dirty="0">
                        <a:latin typeface="Corbel"/>
                        <a:cs typeface="Corbel"/>
                      </a:endParaRPr>
                    </a:p>
                  </a:txBody>
                  <a:tcPr/>
                </a:tc>
                <a:tc>
                  <a:txBody>
                    <a:bodyPr/>
                    <a:lstStyle/>
                    <a:p>
                      <a:r>
                        <a:rPr lang="en-US" sz="1400" dirty="0" smtClean="0">
                          <a:latin typeface="Corbel"/>
                          <a:cs typeface="Corbel"/>
                        </a:rPr>
                        <a:t>$100</a:t>
                      </a:r>
                      <a:r>
                        <a:rPr lang="en-US" sz="1400" baseline="0" dirty="0" smtClean="0">
                          <a:latin typeface="Corbel"/>
                          <a:cs typeface="Corbel"/>
                        </a:rPr>
                        <a:t> 000</a:t>
                      </a:r>
                      <a:endParaRPr lang="en-US" sz="1400" dirty="0">
                        <a:latin typeface="Corbel"/>
                        <a:cs typeface="Corbel"/>
                      </a:endParaRPr>
                    </a:p>
                  </a:txBody>
                  <a:tcPr/>
                </a:tc>
                <a:tc>
                  <a:txBody>
                    <a:bodyPr/>
                    <a:lstStyle/>
                    <a:p>
                      <a:r>
                        <a:rPr lang="en-US" sz="1400" dirty="0" smtClean="0">
                          <a:latin typeface="Corbel"/>
                          <a:cs typeface="Corbel"/>
                        </a:rPr>
                        <a:t>Total Funding</a:t>
                      </a:r>
                      <a:r>
                        <a:rPr lang="en-US" sz="1400" baseline="0" dirty="0" smtClean="0">
                          <a:latin typeface="Corbel"/>
                          <a:cs typeface="Corbel"/>
                        </a:rPr>
                        <a:t>:</a:t>
                      </a:r>
                      <a:endParaRPr lang="en-US" sz="1400" dirty="0">
                        <a:latin typeface="Corbel"/>
                        <a:cs typeface="Corbel"/>
                      </a:endParaRPr>
                    </a:p>
                  </a:txBody>
                  <a:tcPr/>
                </a:tc>
                <a:tc>
                  <a:txBody>
                    <a:bodyPr/>
                    <a:lstStyle/>
                    <a:p>
                      <a:r>
                        <a:rPr lang="en-US" sz="1400" dirty="0" smtClean="0">
                          <a:latin typeface="Corbel"/>
                          <a:cs typeface="Corbel"/>
                        </a:rPr>
                        <a:t>$120</a:t>
                      </a:r>
                      <a:r>
                        <a:rPr lang="en-US" sz="1400" baseline="0" dirty="0" smtClean="0">
                          <a:latin typeface="Corbel"/>
                          <a:cs typeface="Corbel"/>
                        </a:rPr>
                        <a:t> 000</a:t>
                      </a:r>
                      <a:endParaRPr lang="en-US" sz="1400" dirty="0">
                        <a:latin typeface="Corbel"/>
                        <a:cs typeface="Corbel"/>
                      </a:endParaRPr>
                    </a:p>
                  </a:txBody>
                  <a:tcPr/>
                </a:tc>
              </a:tr>
            </a:tbl>
          </a:graphicData>
        </a:graphic>
      </p:graphicFrame>
    </p:spTree>
    <p:extLst>
      <p:ext uri="{BB962C8B-B14F-4D97-AF65-F5344CB8AC3E}">
        <p14:creationId xmlns:p14="http://schemas.microsoft.com/office/powerpoint/2010/main" val="256821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253" y="1891328"/>
            <a:ext cx="7695112" cy="1169551"/>
          </a:xfrm>
          <a:prstGeom prst="rect">
            <a:avLst/>
          </a:prstGeom>
          <a:noFill/>
        </p:spPr>
        <p:txBody>
          <a:bodyPr wrap="square" rtlCol="0">
            <a:spAutoFit/>
          </a:bodyPr>
          <a:lstStyle/>
          <a:p>
            <a:pPr algn="ctr"/>
            <a:r>
              <a:rPr lang="en-US" sz="1400" dirty="0">
                <a:latin typeface="+mj-lt"/>
              </a:rPr>
              <a:t>The charts above </a:t>
            </a:r>
            <a:r>
              <a:rPr lang="en-US" sz="1400" dirty="0" smtClean="0">
                <a:latin typeface="+mj-lt"/>
              </a:rPr>
              <a:t>shows </a:t>
            </a:r>
            <a:r>
              <a:rPr lang="en-US" sz="1400" dirty="0">
                <a:latin typeface="+mj-lt"/>
              </a:rPr>
              <a:t>that the total start-up funding needed to implement this venture successfully is </a:t>
            </a:r>
            <a:r>
              <a:rPr lang="en-US" sz="1400" dirty="0" smtClean="0">
                <a:latin typeface="+mj-lt"/>
              </a:rPr>
              <a:t>$100K</a:t>
            </a:r>
            <a:r>
              <a:rPr lang="en-US" sz="1400" dirty="0">
                <a:latin typeface="+mj-lt"/>
              </a:rPr>
              <a:t>. The </a:t>
            </a:r>
            <a:r>
              <a:rPr lang="en-US" sz="1400" dirty="0" smtClean="0">
                <a:latin typeface="+mj-lt"/>
              </a:rPr>
              <a:t>owners have </a:t>
            </a:r>
            <a:r>
              <a:rPr lang="en-US" sz="1400" dirty="0">
                <a:latin typeface="+mj-lt"/>
              </a:rPr>
              <a:t>invested </a:t>
            </a:r>
            <a:r>
              <a:rPr lang="en-US" sz="1400" dirty="0" smtClean="0">
                <a:latin typeface="+mj-lt"/>
              </a:rPr>
              <a:t>$28K </a:t>
            </a:r>
            <a:r>
              <a:rPr lang="en-US" sz="1400" dirty="0">
                <a:latin typeface="+mj-lt"/>
              </a:rPr>
              <a:t>in personal funds to create the Company’s brand. As depicted above, </a:t>
            </a:r>
            <a:r>
              <a:rPr lang="en-US" sz="1400" dirty="0" smtClean="0">
                <a:latin typeface="+mj-lt"/>
              </a:rPr>
              <a:t>$100K </a:t>
            </a:r>
            <a:r>
              <a:rPr lang="en-US" sz="1400" dirty="0">
                <a:latin typeface="+mj-lt"/>
              </a:rPr>
              <a:t>will be used for start-up </a:t>
            </a:r>
            <a:r>
              <a:rPr lang="en-US" sz="1400" dirty="0" smtClean="0">
                <a:latin typeface="+mj-lt"/>
              </a:rPr>
              <a:t>expenses pertaining to building renovations along with the other major expense of  $20K </a:t>
            </a:r>
            <a:r>
              <a:rPr lang="en-US" sz="1400" dirty="0">
                <a:latin typeface="+mj-lt"/>
              </a:rPr>
              <a:t>to purchase </a:t>
            </a:r>
            <a:r>
              <a:rPr lang="en-US" sz="1400" dirty="0" smtClean="0">
                <a:latin typeface="+mj-lt"/>
              </a:rPr>
              <a:t>equipment + buy inventory</a:t>
            </a:r>
            <a:r>
              <a:rPr lang="en-US" sz="1400" dirty="0">
                <a:latin typeface="+mj-lt"/>
              </a:rPr>
              <a:t>. The remaining balance of $</a:t>
            </a:r>
            <a:r>
              <a:rPr lang="en-US" sz="1400" dirty="0" smtClean="0">
                <a:latin typeface="+mj-lt"/>
              </a:rPr>
              <a:t>20K will </a:t>
            </a:r>
            <a:r>
              <a:rPr lang="en-US" sz="1400" dirty="0">
                <a:latin typeface="+mj-lt"/>
              </a:rPr>
              <a:t>be used for working capital.</a:t>
            </a:r>
          </a:p>
        </p:txBody>
      </p:sp>
    </p:spTree>
    <p:extLst>
      <p:ext uri="{BB962C8B-B14F-4D97-AF65-F5344CB8AC3E}">
        <p14:creationId xmlns:p14="http://schemas.microsoft.com/office/powerpoint/2010/main" val="3299914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53840" y="298007"/>
            <a:ext cx="3573116" cy="523220"/>
          </a:xfrm>
          <a:prstGeom prst="rect">
            <a:avLst/>
          </a:prstGeom>
          <a:noFill/>
        </p:spPr>
        <p:txBody>
          <a:bodyPr wrap="square" rtlCol="0">
            <a:spAutoFit/>
          </a:bodyPr>
          <a:lstStyle/>
          <a:p>
            <a:r>
              <a:rPr lang="en-US" dirty="0"/>
              <a:t> </a:t>
            </a:r>
            <a:r>
              <a:rPr lang="en-US" sz="2800" b="1" dirty="0">
                <a:solidFill>
                  <a:srgbClr val="FFFFFF"/>
                </a:solidFill>
                <a:latin typeface="+mj-lt"/>
              </a:rPr>
              <a:t>Operational Strategy</a:t>
            </a:r>
          </a:p>
        </p:txBody>
      </p:sp>
      <p:sp>
        <p:nvSpPr>
          <p:cNvPr id="3" name="TextBox 2"/>
          <p:cNvSpPr txBox="1"/>
          <p:nvPr/>
        </p:nvSpPr>
        <p:spPr>
          <a:xfrm>
            <a:off x="417098" y="863420"/>
            <a:ext cx="8459244" cy="5970864"/>
          </a:xfrm>
          <a:prstGeom prst="rect">
            <a:avLst/>
          </a:prstGeom>
          <a:noFill/>
        </p:spPr>
        <p:txBody>
          <a:bodyPr wrap="square" rtlCol="0">
            <a:spAutoFit/>
          </a:bodyPr>
          <a:lstStyle/>
          <a:p>
            <a:r>
              <a:rPr lang="en-US" sz="1400" b="1" dirty="0">
                <a:latin typeface="Corbel"/>
                <a:cs typeface="Corbel"/>
              </a:rPr>
              <a:t>Legal Structure</a:t>
            </a:r>
          </a:p>
          <a:p>
            <a:r>
              <a:rPr lang="en-US" sz="1400" dirty="0">
                <a:latin typeface="Corbel"/>
                <a:cs typeface="Corbel"/>
              </a:rPr>
              <a:t>W</a:t>
            </a:r>
            <a:r>
              <a:rPr lang="en-US" sz="1400" dirty="0" smtClean="0">
                <a:latin typeface="Corbel"/>
                <a:cs typeface="Corbel"/>
              </a:rPr>
              <a:t>e are exploring the option of this being run as a non-profit business but are leaning more towards it being for profit.  If so, we would create own privately funded subsidy for low-income patrons so that our programs can be assessable to all. </a:t>
            </a:r>
          </a:p>
          <a:p>
            <a:endParaRPr lang="en-US" sz="1400" dirty="0">
              <a:latin typeface="Corbel"/>
              <a:cs typeface="Corbel"/>
            </a:endParaRPr>
          </a:p>
          <a:p>
            <a:r>
              <a:rPr lang="en-US" sz="1400" dirty="0" smtClean="0">
                <a:latin typeface="Corbel"/>
                <a:cs typeface="Corbel"/>
              </a:rPr>
              <a:t>Our healing team is currently receiving guidance from experts in this area and needing more information on the Mud Lake facility and zoning before we can solidify this part of the plan.  For now we will design it as if it is a for-profit Incorporated business structure. </a:t>
            </a:r>
            <a:endParaRPr lang="en-US" sz="1400" dirty="0">
              <a:latin typeface="Corbel"/>
              <a:cs typeface="Corbel"/>
            </a:endParaRPr>
          </a:p>
          <a:p>
            <a:endParaRPr lang="en-US" sz="1400" dirty="0" smtClean="0">
              <a:latin typeface="Corbel"/>
              <a:cs typeface="Corbel"/>
            </a:endParaRPr>
          </a:p>
          <a:p>
            <a:r>
              <a:rPr lang="en-US" sz="1400" b="1" dirty="0" smtClean="0">
                <a:latin typeface="Corbel"/>
                <a:cs typeface="Corbel"/>
              </a:rPr>
              <a:t>Incorporation</a:t>
            </a:r>
            <a:r>
              <a:rPr lang="en-US" sz="1400" b="1" dirty="0">
                <a:latin typeface="Corbel"/>
                <a:cs typeface="Corbel"/>
              </a:rPr>
              <a:t>:</a:t>
            </a:r>
            <a:r>
              <a:rPr lang="en-US" sz="1400" dirty="0">
                <a:latin typeface="Corbel"/>
                <a:cs typeface="Corbel"/>
              </a:rPr>
              <a:t> A separate legal entity owned by shareholders, with distinct rights and liabilities from its owners. Corporations can be classified as C corporations or S corporations, each with its own tax implications and governance requirements. Corporations offer strong liability protection but may involve more complex administrative and regulatory obligations.</a:t>
            </a:r>
          </a:p>
          <a:p>
            <a:endParaRPr lang="en-US" sz="1400" b="1" dirty="0" smtClean="0">
              <a:latin typeface="Corbel"/>
              <a:cs typeface="Corbel"/>
            </a:endParaRPr>
          </a:p>
          <a:p>
            <a:r>
              <a:rPr lang="en-US" sz="1400" b="1" dirty="0" smtClean="0">
                <a:latin typeface="Corbel"/>
                <a:cs typeface="Corbel"/>
              </a:rPr>
              <a:t>Registration </a:t>
            </a:r>
            <a:r>
              <a:rPr lang="en-US" sz="1400" b="1" dirty="0">
                <a:latin typeface="Corbel"/>
                <a:cs typeface="Corbel"/>
              </a:rPr>
              <a:t>and Compliance:</a:t>
            </a:r>
          </a:p>
          <a:p>
            <a:r>
              <a:rPr lang="en-US" sz="1400" b="1" dirty="0">
                <a:latin typeface="Corbel"/>
                <a:cs typeface="Corbel"/>
              </a:rPr>
              <a:t>Business Name Registration</a:t>
            </a:r>
            <a:r>
              <a:rPr lang="en-US" sz="1400" b="1" dirty="0" smtClean="0">
                <a:latin typeface="Corbel"/>
                <a:cs typeface="Corbel"/>
              </a:rPr>
              <a:t>: </a:t>
            </a:r>
            <a:r>
              <a:rPr lang="en-US" sz="1400" dirty="0" smtClean="0">
                <a:latin typeface="Corbel"/>
                <a:cs typeface="Corbel"/>
              </a:rPr>
              <a:t>Earth Medicine Retreats (it might be too similar to “Earth Medicine Organic Fertilizer” In the </a:t>
            </a:r>
            <a:r>
              <a:rPr lang="en-US" sz="1400" dirty="0" err="1" smtClean="0">
                <a:latin typeface="Corbel"/>
                <a:cs typeface="Corbel"/>
              </a:rPr>
              <a:t>Comox</a:t>
            </a:r>
            <a:r>
              <a:rPr lang="en-US" sz="1400" dirty="0" smtClean="0">
                <a:latin typeface="Corbel"/>
                <a:cs typeface="Corbel"/>
              </a:rPr>
              <a:t> Valley,” Wellness in Wilderness” is another option)</a:t>
            </a:r>
          </a:p>
          <a:p>
            <a:endParaRPr lang="en-US" sz="1400" dirty="0">
              <a:latin typeface="Corbel"/>
              <a:cs typeface="Corbel"/>
            </a:endParaRPr>
          </a:p>
          <a:p>
            <a:r>
              <a:rPr lang="en-US" sz="1400" b="1" dirty="0">
                <a:latin typeface="Corbel"/>
                <a:cs typeface="Corbel"/>
              </a:rPr>
              <a:t>Articles of Incorporation/Formation:</a:t>
            </a:r>
            <a:r>
              <a:rPr lang="en-US" sz="1400" dirty="0">
                <a:latin typeface="Corbel"/>
                <a:cs typeface="Corbel"/>
              </a:rPr>
              <a:t> </a:t>
            </a:r>
            <a:r>
              <a:rPr lang="en-US" sz="1400" dirty="0" smtClean="0">
                <a:latin typeface="Corbel"/>
                <a:cs typeface="Corbel"/>
              </a:rPr>
              <a:t>We would file </a:t>
            </a:r>
            <a:r>
              <a:rPr lang="en-US" sz="1400" dirty="0">
                <a:latin typeface="Corbel"/>
                <a:cs typeface="Corbel"/>
              </a:rPr>
              <a:t>articles of </a:t>
            </a:r>
            <a:r>
              <a:rPr lang="en-US" sz="1400" dirty="0" smtClean="0">
                <a:latin typeface="Corbel"/>
                <a:cs typeface="Corbel"/>
              </a:rPr>
              <a:t>incorporation </a:t>
            </a:r>
            <a:r>
              <a:rPr lang="en-US" sz="1400" dirty="0">
                <a:latin typeface="Corbel"/>
                <a:cs typeface="Corbel"/>
              </a:rPr>
              <a:t>with the </a:t>
            </a:r>
            <a:r>
              <a:rPr lang="en-US" sz="1400" dirty="0" smtClean="0">
                <a:latin typeface="Corbel"/>
                <a:cs typeface="Corbel"/>
              </a:rPr>
              <a:t>provincial and federal governments </a:t>
            </a:r>
            <a:r>
              <a:rPr lang="en-US" sz="1400" dirty="0">
                <a:latin typeface="Corbel"/>
                <a:cs typeface="Corbel"/>
              </a:rPr>
              <a:t>to formally establish the business entity</a:t>
            </a:r>
            <a:r>
              <a:rPr lang="en-US" sz="1400" dirty="0" smtClean="0">
                <a:latin typeface="Corbel"/>
                <a:cs typeface="Corbel"/>
              </a:rPr>
              <a:t>.  We have 3 lawyers in place for our Collectives needs.</a:t>
            </a:r>
          </a:p>
          <a:p>
            <a:endParaRPr lang="en-US" sz="1400" dirty="0">
              <a:latin typeface="Corbel"/>
              <a:cs typeface="Corbel"/>
            </a:endParaRPr>
          </a:p>
          <a:p>
            <a:r>
              <a:rPr lang="en-US" sz="1400" b="1" dirty="0">
                <a:latin typeface="Corbel"/>
                <a:cs typeface="Corbel"/>
              </a:rPr>
              <a:t>Operating Agreement/Bylaws:</a:t>
            </a:r>
            <a:r>
              <a:rPr lang="en-US" sz="1400" dirty="0">
                <a:latin typeface="Corbel"/>
                <a:cs typeface="Corbel"/>
              </a:rPr>
              <a:t> </a:t>
            </a:r>
            <a:r>
              <a:rPr lang="en-US" sz="1400" dirty="0" smtClean="0">
                <a:latin typeface="Corbel"/>
                <a:cs typeface="Corbel"/>
              </a:rPr>
              <a:t>Our attorneys would draft </a:t>
            </a:r>
            <a:r>
              <a:rPr lang="en-US" sz="1400" dirty="0">
                <a:latin typeface="Corbel"/>
                <a:cs typeface="Corbel"/>
              </a:rPr>
              <a:t>and adopt </a:t>
            </a:r>
            <a:r>
              <a:rPr lang="en-US" sz="1400" dirty="0" smtClean="0">
                <a:latin typeface="Corbel"/>
                <a:cs typeface="Corbel"/>
              </a:rPr>
              <a:t>corporate bylaws </a:t>
            </a:r>
            <a:r>
              <a:rPr lang="en-US" sz="1400" dirty="0">
                <a:latin typeface="Corbel"/>
                <a:cs typeface="Corbel"/>
              </a:rPr>
              <a:t>to define the internal governance structure, rights, and responsibilities of owners and managers</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Business Licenses and Permits:</a:t>
            </a:r>
            <a:r>
              <a:rPr lang="en-US" sz="1400" dirty="0">
                <a:latin typeface="Corbel"/>
                <a:cs typeface="Corbel"/>
              </a:rPr>
              <a:t> </a:t>
            </a:r>
            <a:r>
              <a:rPr lang="en-US" sz="1400" dirty="0" smtClean="0">
                <a:latin typeface="Corbel"/>
                <a:cs typeface="Corbel"/>
              </a:rPr>
              <a:t>We would obtain the necessary </a:t>
            </a:r>
            <a:r>
              <a:rPr lang="en-US" sz="1400" dirty="0">
                <a:latin typeface="Corbel"/>
                <a:cs typeface="Corbel"/>
              </a:rPr>
              <a:t>business licenses, permits, and registrations at the federal, </a:t>
            </a:r>
            <a:r>
              <a:rPr lang="en-US" sz="1400" dirty="0" smtClean="0">
                <a:latin typeface="Corbel"/>
                <a:cs typeface="Corbel"/>
              </a:rPr>
              <a:t>provincial, </a:t>
            </a:r>
            <a:r>
              <a:rPr lang="en-US" sz="1400" dirty="0">
                <a:latin typeface="Corbel"/>
                <a:cs typeface="Corbel"/>
              </a:rPr>
              <a:t>and local levels to legally operate the business and comply with regulatory requirements.</a:t>
            </a:r>
          </a:p>
          <a:p>
            <a:endParaRPr lang="en-US" dirty="0">
              <a:latin typeface="+mj-lt"/>
            </a:endParaRPr>
          </a:p>
        </p:txBody>
      </p:sp>
    </p:spTree>
    <p:extLst>
      <p:ext uri="{BB962C8B-B14F-4D97-AF65-F5344CB8AC3E}">
        <p14:creationId xmlns:p14="http://schemas.microsoft.com/office/powerpoint/2010/main" val="2117102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89266" y="321038"/>
            <a:ext cx="3735918" cy="584776"/>
          </a:xfrm>
          <a:prstGeom prst="rect">
            <a:avLst/>
          </a:prstGeom>
          <a:noFill/>
        </p:spPr>
        <p:txBody>
          <a:bodyPr wrap="none" rtlCol="0">
            <a:spAutoFit/>
          </a:bodyPr>
          <a:lstStyle/>
          <a:p>
            <a:r>
              <a:rPr lang="en-US" sz="3200" b="1" dirty="0" smtClean="0">
                <a:solidFill>
                  <a:srgbClr val="FFFFFF"/>
                </a:solidFill>
                <a:latin typeface="+mj-lt"/>
              </a:rPr>
              <a:t>Product </a:t>
            </a:r>
            <a:r>
              <a:rPr lang="en-US" sz="3200" b="1" dirty="0">
                <a:solidFill>
                  <a:srgbClr val="FFFFFF"/>
                </a:solidFill>
                <a:latin typeface="+mj-lt"/>
              </a:rPr>
              <a:t>a</a:t>
            </a:r>
            <a:r>
              <a:rPr lang="en-US" sz="3200" b="1" dirty="0" smtClean="0">
                <a:solidFill>
                  <a:srgbClr val="FFFFFF"/>
                </a:solidFill>
                <a:latin typeface="+mj-lt"/>
              </a:rPr>
              <a:t>nd Services </a:t>
            </a:r>
            <a:endParaRPr lang="en-US" sz="3200" b="1" dirty="0">
              <a:solidFill>
                <a:srgbClr val="FFFFFF"/>
              </a:solidFill>
              <a:latin typeface="+mj-lt"/>
            </a:endParaRPr>
          </a:p>
        </p:txBody>
      </p:sp>
      <p:sp>
        <p:nvSpPr>
          <p:cNvPr id="3" name="TextBox 2"/>
          <p:cNvSpPr txBox="1"/>
          <p:nvPr/>
        </p:nvSpPr>
        <p:spPr>
          <a:xfrm>
            <a:off x="527357" y="1883327"/>
            <a:ext cx="7867311" cy="4185761"/>
          </a:xfrm>
          <a:prstGeom prst="rect">
            <a:avLst/>
          </a:prstGeom>
          <a:noFill/>
        </p:spPr>
        <p:txBody>
          <a:bodyPr wrap="square" rtlCol="0">
            <a:spAutoFit/>
          </a:bodyPr>
          <a:lstStyle/>
          <a:p>
            <a:r>
              <a:rPr lang="en-US" sz="1400" dirty="0" smtClean="0">
                <a:latin typeface="Corbel"/>
                <a:cs typeface="Corbel"/>
              </a:rPr>
              <a:t>Earth Medicine wellness </a:t>
            </a:r>
            <a:r>
              <a:rPr lang="en-US" sz="1400" dirty="0">
                <a:latin typeface="Corbel"/>
                <a:cs typeface="Corbel"/>
              </a:rPr>
              <a:t>Retreat would host a variety of wellness </a:t>
            </a:r>
            <a:r>
              <a:rPr lang="en-US" sz="1400" dirty="0" smtClean="0">
                <a:latin typeface="Corbel"/>
                <a:cs typeface="Corbel"/>
              </a:rPr>
              <a:t>workshops catered specifically to each demographic of our target market: veterans, trauma therapy and autoimmune disorders.   They would all be aimed </a:t>
            </a:r>
            <a:r>
              <a:rPr lang="en-US" sz="1400" dirty="0">
                <a:latin typeface="Corbel"/>
                <a:cs typeface="Corbel"/>
              </a:rPr>
              <a:t>at promoting physical, mental, and emotional well-being. </a:t>
            </a:r>
            <a:endParaRPr lang="en-US" sz="1400" dirty="0" smtClean="0">
              <a:latin typeface="Corbel"/>
              <a:cs typeface="Corbel"/>
            </a:endParaRPr>
          </a:p>
          <a:p>
            <a:endParaRPr lang="en-US" sz="1400" dirty="0">
              <a:latin typeface="Corbel"/>
              <a:cs typeface="Corbel"/>
            </a:endParaRPr>
          </a:p>
          <a:p>
            <a:r>
              <a:rPr lang="en-US" sz="1400" dirty="0" smtClean="0">
                <a:latin typeface="Corbel"/>
                <a:cs typeface="Corbel"/>
              </a:rPr>
              <a:t>These </a:t>
            </a:r>
            <a:r>
              <a:rPr lang="en-US" sz="1400" dirty="0">
                <a:latin typeface="Corbel"/>
                <a:cs typeface="Corbel"/>
              </a:rPr>
              <a:t>workshops would be led by experienced practitioners and experts in their respective </a:t>
            </a:r>
            <a:r>
              <a:rPr lang="en-US" sz="1400" dirty="0" smtClean="0">
                <a:latin typeface="Corbel"/>
                <a:cs typeface="Corbel"/>
              </a:rPr>
              <a:t>fields some of which we have on board our wellness team and others we were hired from the surrounding community.  We would offer </a:t>
            </a:r>
            <a:r>
              <a:rPr lang="en-US" sz="1400" dirty="0">
                <a:latin typeface="Corbel"/>
                <a:cs typeface="Corbel"/>
              </a:rPr>
              <a:t>participants opportunities for learning, self-discovery, and personal growth. Here are some examples of </a:t>
            </a:r>
            <a:r>
              <a:rPr lang="en-US" sz="1400" dirty="0" smtClean="0">
                <a:latin typeface="Corbel"/>
                <a:cs typeface="Corbel"/>
              </a:rPr>
              <a:t>Wellness in the Wilderness Activities we would incorporate:</a:t>
            </a:r>
          </a:p>
          <a:p>
            <a:endParaRPr lang="en-US" sz="1400" dirty="0">
              <a:latin typeface="Corbel"/>
              <a:cs typeface="Corbel"/>
            </a:endParaRPr>
          </a:p>
          <a:p>
            <a:r>
              <a:rPr lang="en-US" sz="1400" b="1" dirty="0" smtClean="0">
                <a:latin typeface="Corbel"/>
                <a:cs typeface="Corbel"/>
              </a:rPr>
              <a:t>Mindfulness </a:t>
            </a:r>
            <a:r>
              <a:rPr lang="en-US" sz="1400" b="1" dirty="0">
                <a:latin typeface="Corbel"/>
                <a:cs typeface="Corbel"/>
              </a:rPr>
              <a:t>and Meditation: </a:t>
            </a:r>
            <a:r>
              <a:rPr lang="en-US" sz="1400" dirty="0">
                <a:latin typeface="Corbel"/>
                <a:cs typeface="Corbel"/>
              </a:rPr>
              <a:t>Workshops focusing on mindfulness practices, meditation techniques, and stress reduction strategies to promote relaxation, present-moment awareness, and emotional balance</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Yoga and Movement Therapy</a:t>
            </a:r>
            <a:r>
              <a:rPr lang="en-US" sz="1400" dirty="0">
                <a:latin typeface="Corbel"/>
                <a:cs typeface="Corbel"/>
              </a:rPr>
              <a:t>: Sessions incorporating yoga, tai chi, qigong, and other movement-based practices to improve flexibility, strength, and overall physical wellness, as well as to release tension and promote relaxation</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Nutrition and Healthy Eating</a:t>
            </a:r>
            <a:r>
              <a:rPr lang="en-US" sz="1400" dirty="0">
                <a:latin typeface="Corbel"/>
                <a:cs typeface="Corbel"/>
              </a:rPr>
              <a:t>: Workshops on nutrition education, meal planning, and healthy cooking techniques, emphasizing the importance of nourishing the body with wholesome, nutrient-rich foods to support overall health and well-being</a:t>
            </a:r>
            <a:r>
              <a:rPr lang="en-US" sz="1400" dirty="0" smtClean="0">
                <a:latin typeface="Corbel"/>
                <a:cs typeface="Corbel"/>
              </a:rPr>
              <a:t>.</a:t>
            </a:r>
          </a:p>
        </p:txBody>
      </p:sp>
    </p:spTree>
    <p:extLst>
      <p:ext uri="{BB962C8B-B14F-4D97-AF65-F5344CB8AC3E}">
        <p14:creationId xmlns:p14="http://schemas.microsoft.com/office/powerpoint/2010/main" val="1686545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313300"/>
            <a:ext cx="7408333" cy="6345874"/>
          </a:xfrm>
        </p:spPr>
        <p:txBody>
          <a:bodyPr>
            <a:noAutofit/>
          </a:bodyPr>
          <a:lstStyle/>
          <a:p>
            <a:pPr marL="0" indent="0">
              <a:buNone/>
            </a:pPr>
            <a:r>
              <a:rPr lang="en-US" sz="1400" b="1" dirty="0">
                <a:solidFill>
                  <a:schemeClr val="tx1"/>
                </a:solidFill>
                <a:latin typeface="Corbel"/>
                <a:cs typeface="Corbel"/>
              </a:rPr>
              <a:t>Art and Expressive Therapy: </a:t>
            </a:r>
            <a:r>
              <a:rPr lang="en-US" sz="1400" dirty="0">
                <a:solidFill>
                  <a:schemeClr val="tx1"/>
                </a:solidFill>
                <a:latin typeface="Corbel"/>
                <a:cs typeface="Corbel"/>
              </a:rPr>
              <a:t>Creative workshops using art, music, writing, and other expressive modalities as tools for self-expression, healing, and personal growth, providing participants with opportunities for exploration and self-discovery</a:t>
            </a:r>
            <a:r>
              <a:rPr lang="en-US" sz="1400" dirty="0" smtClean="0">
                <a:solidFill>
                  <a:schemeClr val="tx1"/>
                </a:solidFill>
                <a:latin typeface="Corbel"/>
                <a:cs typeface="Corbel"/>
              </a:rPr>
              <a:t>.</a:t>
            </a:r>
          </a:p>
          <a:p>
            <a:endParaRPr lang="en-US" sz="1400" b="1" dirty="0">
              <a:solidFill>
                <a:schemeClr val="tx1"/>
              </a:solidFill>
              <a:latin typeface="Corbel"/>
              <a:cs typeface="Corbel"/>
            </a:endParaRPr>
          </a:p>
          <a:p>
            <a:pPr marL="0" indent="0">
              <a:buNone/>
            </a:pPr>
            <a:r>
              <a:rPr lang="en-US" sz="1400" b="1" dirty="0">
                <a:solidFill>
                  <a:schemeClr val="tx1"/>
                </a:solidFill>
                <a:latin typeface="Corbel"/>
                <a:cs typeface="Corbel"/>
              </a:rPr>
              <a:t>Nature Connection and Eco-Therapy</a:t>
            </a:r>
            <a:r>
              <a:rPr lang="en-US" sz="1400" dirty="0">
                <a:solidFill>
                  <a:schemeClr val="tx1"/>
                </a:solidFill>
                <a:latin typeface="Corbel"/>
                <a:cs typeface="Corbel"/>
              </a:rPr>
              <a:t>: Experiential workshops that foster connection with the natural world, including guided nature walks, forest bathing, wilderness survival skills, and ecological awareness activities, promoting a sense of awe, wonder, and interconnectedness with nature</a:t>
            </a:r>
            <a:r>
              <a:rPr lang="en-US" sz="1400" dirty="0" smtClean="0">
                <a:solidFill>
                  <a:schemeClr val="tx1"/>
                </a:solidFill>
                <a:latin typeface="Corbel"/>
                <a:cs typeface="Corbel"/>
              </a:rPr>
              <a:t>.</a:t>
            </a:r>
          </a:p>
          <a:p>
            <a:endParaRPr lang="en-US" sz="1400" dirty="0">
              <a:solidFill>
                <a:schemeClr val="tx1"/>
              </a:solidFill>
              <a:latin typeface="Corbel"/>
              <a:cs typeface="Corbel"/>
            </a:endParaRPr>
          </a:p>
          <a:p>
            <a:pPr marL="0" indent="0">
              <a:buNone/>
            </a:pPr>
            <a:r>
              <a:rPr lang="en-US" sz="1400" b="1" dirty="0">
                <a:solidFill>
                  <a:schemeClr val="tx1"/>
                </a:solidFill>
                <a:latin typeface="Corbel"/>
                <a:cs typeface="Corbel"/>
              </a:rPr>
              <a:t>Stress Management and Resilience Building: </a:t>
            </a:r>
            <a:r>
              <a:rPr lang="en-US" sz="1400" dirty="0">
                <a:solidFill>
                  <a:schemeClr val="tx1"/>
                </a:solidFill>
                <a:latin typeface="Corbel"/>
                <a:cs typeface="Corbel"/>
              </a:rPr>
              <a:t>Workshops focusing on stress management techniques, resilience-building strategies, and coping skills for dealing with life's challenges, empowering participants to navigate stressors more effectively and cultivate greater emotional resilience</a:t>
            </a:r>
            <a:r>
              <a:rPr lang="en-US" sz="1400" dirty="0" smtClean="0">
                <a:solidFill>
                  <a:schemeClr val="tx1"/>
                </a:solidFill>
                <a:latin typeface="Corbel"/>
                <a:cs typeface="Corbel"/>
              </a:rPr>
              <a:t>.</a:t>
            </a:r>
          </a:p>
          <a:p>
            <a:endParaRPr lang="en-US" sz="1400" dirty="0">
              <a:solidFill>
                <a:schemeClr val="tx1"/>
              </a:solidFill>
              <a:latin typeface="Corbel"/>
              <a:cs typeface="Corbel"/>
            </a:endParaRPr>
          </a:p>
          <a:p>
            <a:pPr marL="0" indent="0">
              <a:buNone/>
            </a:pPr>
            <a:r>
              <a:rPr lang="en-US" sz="1400" b="1" dirty="0">
                <a:solidFill>
                  <a:schemeClr val="tx1"/>
                </a:solidFill>
                <a:latin typeface="Corbel"/>
                <a:cs typeface="Corbel"/>
              </a:rPr>
              <a:t>Relationship and Communication Skills</a:t>
            </a:r>
            <a:r>
              <a:rPr lang="en-US" sz="1400" dirty="0">
                <a:solidFill>
                  <a:schemeClr val="tx1"/>
                </a:solidFill>
                <a:latin typeface="Corbel"/>
                <a:cs typeface="Corbel"/>
              </a:rPr>
              <a:t>: Workshops on effective communication, conflict resolution, and relationship-building skills, providing participants with tools and strategies for enhancing interpersonal connections, fostering healthy relationships, and improving communication dynamics</a:t>
            </a:r>
            <a:r>
              <a:rPr lang="en-US" sz="1400" dirty="0" smtClean="0">
                <a:solidFill>
                  <a:schemeClr val="tx1"/>
                </a:solidFill>
                <a:latin typeface="Corbel"/>
                <a:cs typeface="Corbel"/>
              </a:rPr>
              <a:t>.</a:t>
            </a:r>
          </a:p>
          <a:p>
            <a:pPr marL="0" indent="0">
              <a:buNone/>
            </a:pPr>
            <a:endParaRPr lang="en-US" sz="1400" dirty="0">
              <a:solidFill>
                <a:schemeClr val="tx1"/>
              </a:solidFill>
              <a:latin typeface="Corbel"/>
              <a:cs typeface="Corbel"/>
            </a:endParaRPr>
          </a:p>
          <a:p>
            <a:pPr marL="0" indent="0">
              <a:buNone/>
            </a:pPr>
            <a:r>
              <a:rPr lang="en-US" sz="1400" b="1" dirty="0">
                <a:solidFill>
                  <a:schemeClr val="tx1"/>
                </a:solidFill>
                <a:latin typeface="Corbel"/>
                <a:cs typeface="Corbel"/>
              </a:rPr>
              <a:t>Spiritual Exploration and Personal Growth</a:t>
            </a:r>
            <a:r>
              <a:rPr lang="en-US" sz="1400" dirty="0">
                <a:solidFill>
                  <a:schemeClr val="tx1"/>
                </a:solidFill>
                <a:latin typeface="Corbel"/>
                <a:cs typeface="Corbel"/>
              </a:rPr>
              <a:t>: Workshops exploring themes of spirituality, purpose, meaning, and personal growth, drawing on diverse wisdom traditions, spiritual practices, and philosophical perspectives to inspire deeper self-reflection, inner transformation, and spiritual awakening</a:t>
            </a:r>
            <a:r>
              <a:rPr lang="en-US" sz="1400" dirty="0" smtClean="0">
                <a:solidFill>
                  <a:schemeClr val="tx1"/>
                </a:solidFill>
                <a:latin typeface="Corbel"/>
                <a:cs typeface="Corbel"/>
              </a:rPr>
              <a:t>.</a:t>
            </a:r>
          </a:p>
          <a:p>
            <a:pPr marL="0" indent="0">
              <a:buNone/>
            </a:pPr>
            <a:endParaRPr lang="en-US" sz="1400" dirty="0">
              <a:solidFill>
                <a:schemeClr val="tx1"/>
              </a:solidFill>
              <a:latin typeface="Corbel"/>
              <a:cs typeface="Corbel"/>
            </a:endParaRPr>
          </a:p>
          <a:p>
            <a:pPr marL="0" indent="0">
              <a:buNone/>
            </a:pPr>
            <a:r>
              <a:rPr lang="en-US" sz="1400" dirty="0">
                <a:solidFill>
                  <a:schemeClr val="tx1"/>
                </a:solidFill>
                <a:latin typeface="Corbel"/>
                <a:cs typeface="Corbel"/>
              </a:rPr>
              <a:t>These workshops would complement the therapeutic services and eco-tourism activities offered at </a:t>
            </a:r>
            <a:r>
              <a:rPr lang="en-US" sz="1400" dirty="0" smtClean="0">
                <a:solidFill>
                  <a:schemeClr val="tx1"/>
                </a:solidFill>
                <a:latin typeface="Corbel"/>
                <a:cs typeface="Corbel"/>
              </a:rPr>
              <a:t>Earth Medicine  </a:t>
            </a:r>
            <a:r>
              <a:rPr lang="en-US" sz="1400" dirty="0">
                <a:solidFill>
                  <a:schemeClr val="tx1"/>
                </a:solidFill>
                <a:latin typeface="Corbel"/>
                <a:cs typeface="Corbel"/>
              </a:rPr>
              <a:t>Wellness Retreat, providing guests with a comprehensive and enriching wellness experience that addresses their physical, mental, emotional, and spiritual needs.</a:t>
            </a:r>
          </a:p>
          <a:p>
            <a:endParaRPr lang="en-US" sz="1400" dirty="0">
              <a:solidFill>
                <a:schemeClr val="tx1"/>
              </a:solidFill>
              <a:latin typeface="Corbel"/>
              <a:cs typeface="Corbel"/>
            </a:endParaRPr>
          </a:p>
        </p:txBody>
      </p:sp>
    </p:spTree>
    <p:extLst>
      <p:ext uri="{BB962C8B-B14F-4D97-AF65-F5344CB8AC3E}">
        <p14:creationId xmlns:p14="http://schemas.microsoft.com/office/powerpoint/2010/main" val="1290915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Market Analysis Summary</a:t>
            </a:r>
            <a:r>
              <a:rPr lang="en-US" dirty="0"/>
              <a:t> </a:t>
            </a:r>
            <a:br>
              <a:rPr lang="en-US" dirty="0"/>
            </a:br>
            <a:endParaRPr lang="en-US" dirty="0"/>
          </a:p>
        </p:txBody>
      </p:sp>
      <p:sp>
        <p:nvSpPr>
          <p:cNvPr id="3" name="Content Placeholder 2"/>
          <p:cNvSpPr>
            <a:spLocks noGrp="1"/>
          </p:cNvSpPr>
          <p:nvPr>
            <p:ph sz="quarter" idx="13"/>
          </p:nvPr>
        </p:nvSpPr>
        <p:spPr>
          <a:xfrm>
            <a:off x="676655" y="1163278"/>
            <a:ext cx="8010145" cy="5365324"/>
          </a:xfrm>
        </p:spPr>
        <p:txBody>
          <a:bodyPr>
            <a:normAutofit fontScale="92500" lnSpcReduction="20000"/>
          </a:bodyPr>
          <a:lstStyle/>
          <a:p>
            <a:pPr marL="0" indent="0">
              <a:buNone/>
            </a:pPr>
            <a:r>
              <a:rPr lang="en-US" sz="1600" dirty="0" smtClean="0">
                <a:solidFill>
                  <a:srgbClr val="000000"/>
                </a:solidFill>
                <a:latin typeface="Corbel"/>
                <a:cs typeface="Corbel"/>
              </a:rPr>
              <a:t>Earth Medicine Wellness </a:t>
            </a:r>
            <a:r>
              <a:rPr lang="en-US" sz="1600" dirty="0">
                <a:solidFill>
                  <a:srgbClr val="000000"/>
                </a:solidFill>
                <a:latin typeface="Corbel"/>
                <a:cs typeface="Corbel"/>
              </a:rPr>
              <a:t>Retreat operates in the rapidly growing wellness tourism industry, catering to individuals seeking personalized, health-oriented vacation experiences that prioritize holistic well-being and connection with nature. Our retreat offers a unique blend of therapeutic services, eco-tourism activities, and farm-to-table dining in a pristine wilderness setting, tailored specifically for guests seeking recovery, rejuvenation, and transformation</a:t>
            </a:r>
            <a:r>
              <a:rPr lang="en-US" sz="1600" dirty="0" smtClean="0">
                <a:solidFill>
                  <a:srgbClr val="000000"/>
                </a:solidFill>
                <a:latin typeface="Corbel"/>
                <a:cs typeface="Corbel"/>
              </a:rPr>
              <a:t>.</a:t>
            </a:r>
          </a:p>
          <a:p>
            <a:pPr marL="0" indent="0">
              <a:buNone/>
            </a:pPr>
            <a:endParaRPr lang="en-US" sz="1600" dirty="0">
              <a:solidFill>
                <a:srgbClr val="000000"/>
              </a:solidFill>
              <a:latin typeface="Corbel"/>
              <a:cs typeface="Corbel"/>
            </a:endParaRPr>
          </a:p>
          <a:p>
            <a:pPr marL="0" indent="0">
              <a:buNone/>
            </a:pPr>
            <a:r>
              <a:rPr lang="en-US" sz="1600" b="1" dirty="0">
                <a:solidFill>
                  <a:srgbClr val="000000"/>
                </a:solidFill>
                <a:latin typeface="Corbel"/>
                <a:cs typeface="Corbel"/>
              </a:rPr>
              <a:t>Industry Overview:</a:t>
            </a:r>
          </a:p>
          <a:p>
            <a:pPr marL="0" indent="0">
              <a:buNone/>
            </a:pPr>
            <a:r>
              <a:rPr lang="en-US" sz="1600" b="1" dirty="0">
                <a:solidFill>
                  <a:srgbClr val="000000"/>
                </a:solidFill>
                <a:latin typeface="Corbel"/>
                <a:cs typeface="Corbel"/>
              </a:rPr>
              <a:t>Wellness Tourism Growth:</a:t>
            </a:r>
            <a:r>
              <a:rPr lang="en-US" sz="1600" dirty="0">
                <a:solidFill>
                  <a:srgbClr val="000000"/>
                </a:solidFill>
                <a:latin typeface="Corbel"/>
                <a:cs typeface="Corbel"/>
              </a:rPr>
              <a:t> The wellness tourism industry has experienced significant growth in recent years, driven by increasing awareness of the importance of self-care, stress reduction, and preventive health measures. Consumers are seeking immersive experiences that promote physical, mental, and emotional well-being, with a focus on relaxation, rejuvenation, and personal growth</a:t>
            </a:r>
            <a:r>
              <a:rPr lang="en-US" sz="1600" dirty="0" smtClean="0">
                <a:solidFill>
                  <a:srgbClr val="000000"/>
                </a:solidFill>
                <a:latin typeface="Corbel"/>
                <a:cs typeface="Corbel"/>
              </a:rPr>
              <a:t>.</a:t>
            </a:r>
          </a:p>
          <a:p>
            <a:pPr marL="0" indent="0">
              <a:buNone/>
            </a:pPr>
            <a:endParaRPr lang="en-US" sz="1600" dirty="0">
              <a:solidFill>
                <a:srgbClr val="000000"/>
              </a:solidFill>
              <a:latin typeface="Corbel"/>
              <a:cs typeface="Corbel"/>
            </a:endParaRPr>
          </a:p>
          <a:p>
            <a:pPr marL="0" indent="0">
              <a:buNone/>
            </a:pPr>
            <a:r>
              <a:rPr lang="en-US" sz="1600" b="1" dirty="0">
                <a:solidFill>
                  <a:srgbClr val="000000"/>
                </a:solidFill>
                <a:latin typeface="Corbel"/>
                <a:cs typeface="Corbel"/>
              </a:rPr>
              <a:t>Competitive Analysis:</a:t>
            </a:r>
          </a:p>
          <a:p>
            <a:pPr marL="0" indent="0">
              <a:buNone/>
            </a:pPr>
            <a:r>
              <a:rPr lang="en-US" sz="1600" b="1" dirty="0">
                <a:solidFill>
                  <a:srgbClr val="000000"/>
                </a:solidFill>
                <a:latin typeface="Corbel"/>
                <a:cs typeface="Corbel"/>
              </a:rPr>
              <a:t>Unique Differentiators:</a:t>
            </a:r>
            <a:r>
              <a:rPr lang="en-US" sz="1600" dirty="0">
                <a:solidFill>
                  <a:srgbClr val="000000"/>
                </a:solidFill>
                <a:latin typeface="Corbel"/>
                <a:cs typeface="Corbel"/>
              </a:rPr>
              <a:t> </a:t>
            </a:r>
            <a:r>
              <a:rPr lang="en-US" sz="1600" dirty="0" smtClean="0">
                <a:solidFill>
                  <a:srgbClr val="000000"/>
                </a:solidFill>
                <a:latin typeface="Corbel"/>
                <a:cs typeface="Corbel"/>
              </a:rPr>
              <a:t>Earth Medicine Wellness </a:t>
            </a:r>
            <a:r>
              <a:rPr lang="en-US" sz="1600" dirty="0">
                <a:solidFill>
                  <a:srgbClr val="000000"/>
                </a:solidFill>
                <a:latin typeface="Corbel"/>
                <a:cs typeface="Corbel"/>
              </a:rPr>
              <a:t>Retreat stands out in the market with its specialized focus on veterans, trauma treatment, and autoimmune disorders, combined with extensive eco-tourism activities and farm-to-table dining options. Our retreat offers a comprehensive wellness experience that addresses the specific needs of our target market segments, providing transformative experiences that promote healing, resilience, and well-being.</a:t>
            </a:r>
          </a:p>
          <a:p>
            <a:pPr marL="0" indent="0">
              <a:buNone/>
            </a:pPr>
            <a:endParaRPr lang="en-US" sz="1600" b="1" dirty="0" smtClean="0">
              <a:solidFill>
                <a:srgbClr val="000000"/>
              </a:solidFill>
              <a:latin typeface="Corbel"/>
              <a:cs typeface="Corbel"/>
            </a:endParaRPr>
          </a:p>
          <a:p>
            <a:pPr marL="0" indent="0">
              <a:buNone/>
            </a:pPr>
            <a:r>
              <a:rPr lang="en-US" sz="1600" b="1" dirty="0" smtClean="0">
                <a:solidFill>
                  <a:srgbClr val="000000"/>
                </a:solidFill>
                <a:latin typeface="Corbel"/>
                <a:cs typeface="Corbel"/>
              </a:rPr>
              <a:t>Location </a:t>
            </a:r>
            <a:r>
              <a:rPr lang="en-US" sz="1600" b="1" dirty="0">
                <a:solidFill>
                  <a:srgbClr val="000000"/>
                </a:solidFill>
                <a:latin typeface="Corbel"/>
                <a:cs typeface="Corbel"/>
              </a:rPr>
              <a:t>Advantage:</a:t>
            </a:r>
            <a:r>
              <a:rPr lang="en-US" sz="1600" dirty="0">
                <a:solidFill>
                  <a:srgbClr val="000000"/>
                </a:solidFill>
                <a:latin typeface="Corbel"/>
                <a:cs typeface="Corbel"/>
              </a:rPr>
              <a:t> Situated 15 minutes north of Campbell River on Vancouver Island, British Columbia, </a:t>
            </a:r>
            <a:r>
              <a:rPr lang="en-US" sz="1600" dirty="0" smtClean="0">
                <a:solidFill>
                  <a:srgbClr val="000000"/>
                </a:solidFill>
                <a:latin typeface="Corbel"/>
                <a:cs typeface="Corbel"/>
              </a:rPr>
              <a:t> Earth Medicine Wellness Retreat is </a:t>
            </a:r>
            <a:r>
              <a:rPr lang="en-US" sz="1600" dirty="0">
                <a:solidFill>
                  <a:srgbClr val="000000"/>
                </a:solidFill>
                <a:latin typeface="Corbel"/>
                <a:cs typeface="Corbel"/>
              </a:rPr>
              <a:t>nestled deep in the rainforest on picturesque Mud Lake. Our location offers access to a variety of outdoor activities and scenic beauty, ideal for guests seeking solitude and restoration. Surrounding attractions, including camping in old-growth forests, a multi-lake network for overnight paddle trips, and ocean fishing and whale watching opportunities, further enhance the appeal of our retreat.</a:t>
            </a:r>
          </a:p>
          <a:p>
            <a:pPr marL="0" indent="0">
              <a:buNone/>
            </a:pPr>
            <a:endParaRPr lang="en-US" sz="1600" dirty="0" smtClean="0">
              <a:solidFill>
                <a:srgbClr val="000000"/>
              </a:solidFill>
              <a:latin typeface="Corbel"/>
              <a:cs typeface="Corbel"/>
            </a:endParaRPr>
          </a:p>
          <a:p>
            <a:pPr marL="0" indent="0">
              <a:buNone/>
            </a:pPr>
            <a:endParaRPr lang="en-US" sz="1400" dirty="0">
              <a:latin typeface="Corbel"/>
              <a:cs typeface="Corbel"/>
            </a:endParaRPr>
          </a:p>
          <a:p>
            <a:pPr marL="0" indent="0">
              <a:buNone/>
            </a:pPr>
            <a:endParaRPr lang="en-US" sz="1400" dirty="0">
              <a:latin typeface="Corbel"/>
              <a:cs typeface="Corbel"/>
            </a:endParaRPr>
          </a:p>
        </p:txBody>
      </p:sp>
    </p:spTree>
    <p:extLst>
      <p:ext uri="{BB962C8B-B14F-4D97-AF65-F5344CB8AC3E}">
        <p14:creationId xmlns:p14="http://schemas.microsoft.com/office/powerpoint/2010/main" val="4040666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3477" y="1839879"/>
            <a:ext cx="7988204" cy="4854906"/>
          </a:xfrm>
        </p:spPr>
        <p:txBody>
          <a:bodyPr>
            <a:normAutofit fontScale="55000" lnSpcReduction="20000"/>
          </a:bodyPr>
          <a:lstStyle/>
          <a:p>
            <a:r>
              <a:rPr lang="en-US" sz="2900" b="1" dirty="0" smtClean="0">
                <a:solidFill>
                  <a:srgbClr val="000000"/>
                </a:solidFill>
                <a:latin typeface="Corbel"/>
                <a:cs typeface="Corbel"/>
              </a:rPr>
              <a:t>Increasing </a:t>
            </a:r>
            <a:r>
              <a:rPr lang="en-US" sz="2900" b="1" dirty="0">
                <a:solidFill>
                  <a:srgbClr val="000000"/>
                </a:solidFill>
                <a:latin typeface="Corbel"/>
                <a:cs typeface="Corbel"/>
              </a:rPr>
              <a:t>Demand for Holistic Wellness Experiences:</a:t>
            </a:r>
            <a:r>
              <a:rPr lang="en-US" sz="2900" dirty="0">
                <a:solidFill>
                  <a:srgbClr val="000000"/>
                </a:solidFill>
                <a:latin typeface="Corbel"/>
                <a:cs typeface="Corbel"/>
              </a:rPr>
              <a:t> There is a growing demand for personalized health services and experiences that integrate holistic approaches to health and wellness, including mindfulness practices, nature-based therapies, and sustainable living principles. </a:t>
            </a:r>
            <a:r>
              <a:rPr lang="en-US" sz="2900" dirty="0" smtClean="0">
                <a:solidFill>
                  <a:srgbClr val="000000"/>
                </a:solidFill>
                <a:latin typeface="Corbel"/>
                <a:cs typeface="Corbel"/>
              </a:rPr>
              <a:t>Earth Medicine is </a:t>
            </a:r>
            <a:r>
              <a:rPr lang="en-US" sz="2900" dirty="0">
                <a:solidFill>
                  <a:srgbClr val="000000"/>
                </a:solidFill>
                <a:latin typeface="Corbel"/>
                <a:cs typeface="Corbel"/>
              </a:rPr>
              <a:t>well-positioned to capitalize on this trend by offering a comprehensive wellness experience that addresses the physical, mental, emotional, and spiritual dimensions of well-being</a:t>
            </a:r>
            <a:r>
              <a:rPr lang="en-US" sz="2900" dirty="0" smtClean="0">
                <a:solidFill>
                  <a:srgbClr val="000000"/>
                </a:solidFill>
                <a:latin typeface="Corbel"/>
                <a:cs typeface="Corbel"/>
              </a:rPr>
              <a:t>.</a:t>
            </a:r>
          </a:p>
          <a:p>
            <a:endParaRPr lang="en-US" sz="2900" dirty="0">
              <a:solidFill>
                <a:srgbClr val="000000"/>
              </a:solidFill>
              <a:latin typeface="Corbel"/>
              <a:cs typeface="Corbel"/>
            </a:endParaRPr>
          </a:p>
          <a:p>
            <a:r>
              <a:rPr lang="en-US" sz="2900" b="1" dirty="0">
                <a:solidFill>
                  <a:srgbClr val="000000"/>
                </a:solidFill>
                <a:latin typeface="Corbel"/>
                <a:cs typeface="Corbel"/>
              </a:rPr>
              <a:t>Rising Interest in Eco-Tourism:</a:t>
            </a:r>
            <a:r>
              <a:rPr lang="en-US" sz="2900" dirty="0">
                <a:solidFill>
                  <a:srgbClr val="000000"/>
                </a:solidFill>
                <a:latin typeface="Corbel"/>
                <a:cs typeface="Corbel"/>
              </a:rPr>
              <a:t> Eco-conscious travelers are seeking destinations that prioritize environmental sustainability, conservation, and responsible tourism practices. </a:t>
            </a:r>
            <a:r>
              <a:rPr lang="en-US" sz="2900" dirty="0" smtClean="0">
                <a:solidFill>
                  <a:srgbClr val="000000"/>
                </a:solidFill>
                <a:latin typeface="Corbel"/>
                <a:cs typeface="Corbel"/>
              </a:rPr>
              <a:t>Earth Medicine is </a:t>
            </a:r>
            <a:r>
              <a:rPr lang="en-US" sz="2900" dirty="0">
                <a:solidFill>
                  <a:srgbClr val="000000"/>
                </a:solidFill>
                <a:latin typeface="Corbel"/>
                <a:cs typeface="Corbel"/>
              </a:rPr>
              <a:t>commitment to eco-friendly lodging, sustainable agriculture, and nature-based activities aligns with this trend, appealing to guests who value immersive experiences that promote environmental stewardship and connection with the natural world</a:t>
            </a:r>
            <a:r>
              <a:rPr lang="en-US" sz="2900" dirty="0" smtClean="0">
                <a:solidFill>
                  <a:srgbClr val="000000"/>
                </a:solidFill>
                <a:latin typeface="Corbel"/>
                <a:cs typeface="Corbel"/>
              </a:rPr>
              <a:t>.</a:t>
            </a:r>
          </a:p>
          <a:p>
            <a:endParaRPr lang="en-US" sz="2900" dirty="0">
              <a:solidFill>
                <a:srgbClr val="000000"/>
              </a:solidFill>
              <a:latin typeface="Corbel"/>
              <a:cs typeface="Corbel"/>
            </a:endParaRPr>
          </a:p>
          <a:p>
            <a:pPr marL="0" indent="0">
              <a:buNone/>
            </a:pPr>
            <a:r>
              <a:rPr lang="en-US" sz="2900" dirty="0">
                <a:solidFill>
                  <a:srgbClr val="000000"/>
                </a:solidFill>
                <a:latin typeface="Corbel"/>
                <a:cs typeface="Corbel"/>
              </a:rPr>
              <a:t>In conclusion, </a:t>
            </a:r>
            <a:r>
              <a:rPr lang="en-US" sz="2900" dirty="0" smtClean="0">
                <a:solidFill>
                  <a:srgbClr val="000000"/>
                </a:solidFill>
                <a:latin typeface="Corbel"/>
                <a:cs typeface="Corbel"/>
              </a:rPr>
              <a:t>Earth Medicine </a:t>
            </a:r>
            <a:r>
              <a:rPr lang="en-US" sz="2900" dirty="0">
                <a:solidFill>
                  <a:srgbClr val="000000"/>
                </a:solidFill>
                <a:latin typeface="Corbel"/>
                <a:cs typeface="Corbel"/>
              </a:rPr>
              <a:t>Wellness Retreat operates in a dynamic and growing market, with opportunities to capitalize on the increasing demand for personalized wellness experiences that integrate holistic approaches to health, nature-based therapies, and sustainable living principles. By catering to the specific needs of our target market segments and offering a unique blend of therapeutic services, eco-tourism activities, and farm-to-table dining options, we are well-positioned to establish ourselves as a leader in the wellness tourism industry, providing transformative experiences that promote healing, resilience, and well-being.</a:t>
            </a:r>
          </a:p>
          <a:p>
            <a:endParaRPr lang="en-US" dirty="0"/>
          </a:p>
          <a:p>
            <a:endParaRPr lang="en-US" dirty="0"/>
          </a:p>
        </p:txBody>
      </p:sp>
      <p:sp>
        <p:nvSpPr>
          <p:cNvPr id="3" name="Title 2"/>
          <p:cNvSpPr>
            <a:spLocks noGrp="1"/>
          </p:cNvSpPr>
          <p:nvPr>
            <p:ph type="title"/>
          </p:nvPr>
        </p:nvSpPr>
        <p:spPr/>
        <p:txBody>
          <a:bodyPr>
            <a:normAutofit/>
          </a:bodyPr>
          <a:lstStyle/>
          <a:p>
            <a:r>
              <a:rPr lang="en-US" b="1" dirty="0">
                <a:latin typeface="Corbel"/>
                <a:cs typeface="Corbel"/>
              </a:rPr>
              <a:t>Market </a:t>
            </a:r>
            <a:r>
              <a:rPr lang="en-US" b="1" dirty="0" smtClean="0">
                <a:latin typeface="Corbel"/>
                <a:cs typeface="Corbel"/>
              </a:rPr>
              <a:t>Trends</a:t>
            </a:r>
            <a:endParaRPr lang="en-US" dirty="0"/>
          </a:p>
        </p:txBody>
      </p:sp>
    </p:spTree>
    <p:extLst>
      <p:ext uri="{BB962C8B-B14F-4D97-AF65-F5344CB8AC3E}">
        <p14:creationId xmlns:p14="http://schemas.microsoft.com/office/powerpoint/2010/main" val="1253976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1130" y="1483773"/>
            <a:ext cx="8425669" cy="5187272"/>
          </a:xfrm>
        </p:spPr>
        <p:txBody>
          <a:bodyPr>
            <a:normAutofit fontScale="62500" lnSpcReduction="20000"/>
          </a:bodyPr>
          <a:lstStyle/>
          <a:p>
            <a:r>
              <a:rPr lang="en-US" b="1" dirty="0" smtClean="0">
                <a:solidFill>
                  <a:srgbClr val="000000"/>
                </a:solidFill>
                <a:latin typeface="Corbel"/>
                <a:cs typeface="Corbel"/>
              </a:rPr>
              <a:t>Online </a:t>
            </a:r>
            <a:r>
              <a:rPr lang="en-US" b="1" dirty="0">
                <a:solidFill>
                  <a:srgbClr val="000000"/>
                </a:solidFill>
                <a:latin typeface="Corbel"/>
                <a:cs typeface="Corbel"/>
              </a:rPr>
              <a:t>Presence:</a:t>
            </a:r>
            <a:r>
              <a:rPr lang="en-US" dirty="0">
                <a:solidFill>
                  <a:srgbClr val="000000"/>
                </a:solidFill>
                <a:latin typeface="Corbel"/>
                <a:cs typeface="Corbel"/>
              </a:rPr>
              <a:t> Develop a professional website showcasing the retreat's offerings, facilities, testimonials, and booking information. Implement search engine optimization (SEO) strategies to improve visibility and attract organic traffic. Maintain active social media profiles on platforms like </a:t>
            </a:r>
            <a:r>
              <a:rPr lang="en-US" dirty="0" err="1">
                <a:solidFill>
                  <a:srgbClr val="000000"/>
                </a:solidFill>
                <a:latin typeface="Corbel"/>
                <a:cs typeface="Corbel"/>
              </a:rPr>
              <a:t>Instagram</a:t>
            </a:r>
            <a:r>
              <a:rPr lang="en-US" dirty="0">
                <a:solidFill>
                  <a:srgbClr val="000000"/>
                </a:solidFill>
                <a:latin typeface="Corbel"/>
                <a:cs typeface="Corbel"/>
              </a:rPr>
              <a:t>, Facebook, and Twitter to engage with the audience, share inspirational content, and promote special offers</a:t>
            </a:r>
            <a:r>
              <a:rPr lang="en-US" dirty="0" smtClean="0">
                <a:solidFill>
                  <a:srgbClr val="000000"/>
                </a:solidFill>
                <a:latin typeface="Corbel"/>
                <a:cs typeface="Corbel"/>
              </a:rPr>
              <a:t>.</a:t>
            </a:r>
          </a:p>
          <a:p>
            <a:pPr marL="0" indent="0">
              <a:buNone/>
            </a:pPr>
            <a:endParaRPr lang="en-US" dirty="0">
              <a:solidFill>
                <a:srgbClr val="000000"/>
              </a:solidFill>
              <a:latin typeface="Corbel"/>
              <a:cs typeface="Corbel"/>
            </a:endParaRPr>
          </a:p>
          <a:p>
            <a:r>
              <a:rPr lang="en-US" b="1" dirty="0">
                <a:solidFill>
                  <a:srgbClr val="000000"/>
                </a:solidFill>
                <a:latin typeface="Corbel"/>
                <a:cs typeface="Corbel"/>
              </a:rPr>
              <a:t>Content Marketing:</a:t>
            </a:r>
            <a:r>
              <a:rPr lang="en-US" dirty="0">
                <a:solidFill>
                  <a:srgbClr val="000000"/>
                </a:solidFill>
                <a:latin typeface="Corbel"/>
                <a:cs typeface="Corbel"/>
              </a:rPr>
              <a:t> Create high-quality blog posts, articles, videos, and podcasts on topics related to holistic wellness, eco-tourism, mindfulness, nutrition, and outdoor activities. Share valuable insights, expert advice, and guest stories to position Tranquil Shores as a trusted authority in the wellness travel niche and attract organic traffic to the website</a:t>
            </a:r>
            <a:r>
              <a:rPr lang="en-US" dirty="0" smtClean="0">
                <a:solidFill>
                  <a:srgbClr val="000000"/>
                </a:solidFill>
                <a:latin typeface="Corbel"/>
                <a:cs typeface="Corbel"/>
              </a:rPr>
              <a:t>.</a:t>
            </a:r>
          </a:p>
          <a:p>
            <a:endParaRPr lang="en-US" dirty="0">
              <a:solidFill>
                <a:srgbClr val="000000"/>
              </a:solidFill>
              <a:latin typeface="Corbel"/>
              <a:cs typeface="Corbel"/>
            </a:endParaRPr>
          </a:p>
          <a:p>
            <a:r>
              <a:rPr lang="en-US" b="1" dirty="0">
                <a:solidFill>
                  <a:srgbClr val="000000"/>
                </a:solidFill>
                <a:latin typeface="Corbel"/>
                <a:cs typeface="Corbel"/>
              </a:rPr>
              <a:t>Email Marketing:</a:t>
            </a:r>
            <a:r>
              <a:rPr lang="en-US" dirty="0">
                <a:solidFill>
                  <a:srgbClr val="000000"/>
                </a:solidFill>
                <a:latin typeface="Corbel"/>
                <a:cs typeface="Corbel"/>
              </a:rPr>
              <a:t> Build an email list of subscribers interested in wellness, travel, and outdoor adventures. Send regular newsletters, updates, and exclusive offers to keep subscribers engaged, nurture relationships, and drive bookings. Personalize content based on subscriber preferences and behavior to enhance relevance and effectiveness</a:t>
            </a:r>
            <a:r>
              <a:rPr lang="en-US" dirty="0" smtClean="0">
                <a:solidFill>
                  <a:srgbClr val="000000"/>
                </a:solidFill>
                <a:latin typeface="Corbel"/>
                <a:cs typeface="Corbel"/>
              </a:rPr>
              <a:t>.</a:t>
            </a:r>
          </a:p>
          <a:p>
            <a:endParaRPr lang="en-US" dirty="0">
              <a:solidFill>
                <a:srgbClr val="000000"/>
              </a:solidFill>
              <a:latin typeface="Corbel"/>
              <a:cs typeface="Corbel"/>
            </a:endParaRPr>
          </a:p>
          <a:p>
            <a:r>
              <a:rPr lang="en-US" b="1" dirty="0">
                <a:solidFill>
                  <a:srgbClr val="000000"/>
                </a:solidFill>
                <a:latin typeface="Corbel"/>
                <a:cs typeface="Corbel"/>
              </a:rPr>
              <a:t>Partnerships and Collaborations:</a:t>
            </a:r>
            <a:r>
              <a:rPr lang="en-US" dirty="0">
                <a:solidFill>
                  <a:srgbClr val="000000"/>
                </a:solidFill>
                <a:latin typeface="Corbel"/>
                <a:cs typeface="Corbel"/>
              </a:rPr>
              <a:t> Forge strategic partnerships with healthcare providers, veteran organizations, wellness influencers, and eco-friendly brands to expand reach, leverage networks, and attract referrals. Collaborate on joint promotions, events, and content initiatives to cross-promote each other's offerings and reach new audiences</a:t>
            </a:r>
            <a:r>
              <a:rPr lang="en-US" dirty="0" smtClean="0">
                <a:solidFill>
                  <a:srgbClr val="000000"/>
                </a:solidFill>
                <a:latin typeface="Corbel"/>
                <a:cs typeface="Corbel"/>
              </a:rPr>
              <a:t>.</a:t>
            </a:r>
          </a:p>
          <a:p>
            <a:pPr marL="0" indent="0">
              <a:buNone/>
            </a:pPr>
            <a:endParaRPr lang="en-US" dirty="0">
              <a:solidFill>
                <a:srgbClr val="000000"/>
              </a:solidFill>
              <a:latin typeface="Corbel"/>
              <a:cs typeface="Corbel"/>
            </a:endParaRPr>
          </a:p>
          <a:p>
            <a:r>
              <a:rPr lang="en-US" b="1" dirty="0">
                <a:solidFill>
                  <a:srgbClr val="000000"/>
                </a:solidFill>
                <a:latin typeface="Corbel"/>
                <a:cs typeface="Corbel"/>
              </a:rPr>
              <a:t>Community Engagement:</a:t>
            </a:r>
            <a:r>
              <a:rPr lang="en-US" dirty="0">
                <a:solidFill>
                  <a:srgbClr val="000000"/>
                </a:solidFill>
                <a:latin typeface="Corbel"/>
                <a:cs typeface="Corbel"/>
              </a:rPr>
              <a:t> Engage with the local community and participate in community events, health fairs, and wellness workshops to raise awareness about </a:t>
            </a:r>
            <a:r>
              <a:rPr lang="en-US" dirty="0" smtClean="0">
                <a:solidFill>
                  <a:srgbClr val="000000"/>
                </a:solidFill>
                <a:latin typeface="Corbel"/>
                <a:cs typeface="Corbel"/>
              </a:rPr>
              <a:t>Earth Medicine </a:t>
            </a:r>
            <a:r>
              <a:rPr lang="en-US" dirty="0">
                <a:solidFill>
                  <a:srgbClr val="000000"/>
                </a:solidFill>
                <a:latin typeface="Corbel"/>
                <a:cs typeface="Corbel"/>
              </a:rPr>
              <a:t>and build relationships with potential guests and partners. Sponsor local charities, environmental initiatives, and wellness programs to demonstrate corporate social responsibility and contribute to community well-being</a:t>
            </a:r>
            <a:r>
              <a:rPr lang="en-US" dirty="0" smtClean="0">
                <a:solidFill>
                  <a:srgbClr val="000000"/>
                </a:solidFill>
                <a:latin typeface="Corbel"/>
                <a:cs typeface="Corbel"/>
              </a:rPr>
              <a:t>.</a:t>
            </a:r>
            <a:endParaRPr lang="en-US" dirty="0">
              <a:solidFill>
                <a:srgbClr val="000000"/>
              </a:solidFill>
              <a:latin typeface="Corbel"/>
              <a:cs typeface="Corbel"/>
            </a:endParaRPr>
          </a:p>
        </p:txBody>
      </p:sp>
      <p:sp>
        <p:nvSpPr>
          <p:cNvPr id="3" name="Title 2"/>
          <p:cNvSpPr>
            <a:spLocks noGrp="1"/>
          </p:cNvSpPr>
          <p:nvPr>
            <p:ph type="title"/>
          </p:nvPr>
        </p:nvSpPr>
        <p:spPr/>
        <p:txBody>
          <a:bodyPr/>
          <a:lstStyle/>
          <a:p>
            <a:r>
              <a:rPr lang="en-US" b="1" dirty="0"/>
              <a:t>Marketing </a:t>
            </a:r>
            <a:r>
              <a:rPr lang="en-US" b="1" dirty="0" smtClean="0"/>
              <a:t>Strategies</a:t>
            </a:r>
            <a:endParaRPr lang="en-US" dirty="0"/>
          </a:p>
        </p:txBody>
      </p:sp>
    </p:spTree>
    <p:extLst>
      <p:ext uri="{BB962C8B-B14F-4D97-AF65-F5344CB8AC3E}">
        <p14:creationId xmlns:p14="http://schemas.microsoft.com/office/powerpoint/2010/main" val="1395751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6780" y="56462"/>
            <a:ext cx="7264161" cy="707886"/>
          </a:xfrm>
          <a:prstGeom prst="rect">
            <a:avLst/>
          </a:prstGeom>
          <a:noFill/>
        </p:spPr>
        <p:txBody>
          <a:bodyPr wrap="square" rtlCol="0">
            <a:spAutoFit/>
          </a:bodyPr>
          <a:lstStyle/>
          <a:p>
            <a:r>
              <a:rPr lang="en-US" sz="4000" b="1" dirty="0">
                <a:solidFill>
                  <a:srgbClr val="FFFFFF"/>
                </a:solidFill>
                <a:latin typeface="+mj-lt"/>
              </a:rPr>
              <a:t> Marketing </a:t>
            </a:r>
            <a:r>
              <a:rPr lang="en-US" sz="4000" b="1" dirty="0" smtClean="0">
                <a:solidFill>
                  <a:srgbClr val="FFFFFF"/>
                </a:solidFill>
                <a:latin typeface="+mj-lt"/>
              </a:rPr>
              <a:t>Campaign Breakdown</a:t>
            </a:r>
            <a:endParaRPr lang="en-US" sz="4000" b="1" dirty="0">
              <a:solidFill>
                <a:srgbClr val="FFFFFF"/>
              </a:solidFill>
              <a:latin typeface="+mj-lt"/>
            </a:endParaRPr>
          </a:p>
        </p:txBody>
      </p:sp>
      <p:sp>
        <p:nvSpPr>
          <p:cNvPr id="3" name="TextBox 2"/>
          <p:cNvSpPr txBox="1"/>
          <p:nvPr/>
        </p:nvSpPr>
        <p:spPr>
          <a:xfrm>
            <a:off x="204485" y="826348"/>
            <a:ext cx="8717541" cy="5909312"/>
          </a:xfrm>
          <a:prstGeom prst="rect">
            <a:avLst/>
          </a:prstGeom>
          <a:noFill/>
        </p:spPr>
        <p:txBody>
          <a:bodyPr wrap="square" rtlCol="0">
            <a:spAutoFit/>
          </a:bodyPr>
          <a:lstStyle/>
          <a:p>
            <a:r>
              <a:rPr lang="en-US" sz="1350" dirty="0">
                <a:latin typeface="+mj-lt"/>
              </a:rPr>
              <a:t>Marketing will be done through the following media:</a:t>
            </a:r>
          </a:p>
          <a:p>
            <a:r>
              <a:rPr lang="en-US" sz="1350" b="1" dirty="0">
                <a:latin typeface="+mj-lt"/>
              </a:rPr>
              <a:t>Networking</a:t>
            </a:r>
          </a:p>
          <a:p>
            <a:r>
              <a:rPr lang="en-US" sz="1350" dirty="0">
                <a:latin typeface="+mj-lt"/>
              </a:rPr>
              <a:t>• Networking at industry events</a:t>
            </a:r>
          </a:p>
          <a:p>
            <a:r>
              <a:rPr lang="en-US" sz="1350" dirty="0">
                <a:latin typeface="+mj-lt"/>
              </a:rPr>
              <a:t>• Referrals from local doctors and other health professionals</a:t>
            </a:r>
          </a:p>
          <a:p>
            <a:r>
              <a:rPr lang="en-US" sz="1350" dirty="0">
                <a:latin typeface="+mj-lt"/>
              </a:rPr>
              <a:t>• Network with Detox Centers</a:t>
            </a:r>
          </a:p>
          <a:p>
            <a:r>
              <a:rPr lang="en-US" sz="1350" dirty="0">
                <a:latin typeface="+mj-lt"/>
              </a:rPr>
              <a:t>• Registration with associations such as USA Yoga Association; https://</a:t>
            </a:r>
            <a:r>
              <a:rPr lang="en-US" sz="1350" dirty="0" err="1">
                <a:latin typeface="+mj-lt"/>
              </a:rPr>
              <a:t>www.usayoga.org</a:t>
            </a:r>
            <a:r>
              <a:rPr lang="en-US" sz="1350" dirty="0">
                <a:latin typeface="+mj-lt"/>
              </a:rPr>
              <a:t>/</a:t>
            </a:r>
          </a:p>
          <a:p>
            <a:r>
              <a:rPr lang="en-US" sz="1350" dirty="0">
                <a:latin typeface="+mj-lt"/>
              </a:rPr>
              <a:t>American Holistic Health Association; https://</a:t>
            </a:r>
            <a:r>
              <a:rPr lang="en-US" sz="1350" dirty="0" err="1">
                <a:latin typeface="+mj-lt"/>
              </a:rPr>
              <a:t>ahha.org</a:t>
            </a:r>
            <a:r>
              <a:rPr lang="en-US" sz="1350" dirty="0">
                <a:latin typeface="+mj-lt"/>
              </a:rPr>
              <a:t>/ International Association of Reiki Professionals; https://</a:t>
            </a:r>
            <a:r>
              <a:rPr lang="en-US" sz="1350" dirty="0" err="1">
                <a:latin typeface="+mj-lt"/>
              </a:rPr>
              <a:t>iarp.org</a:t>
            </a:r>
            <a:r>
              <a:rPr lang="en-US" sz="1350" dirty="0">
                <a:latin typeface="+mj-lt"/>
              </a:rPr>
              <a:t>/</a:t>
            </a:r>
          </a:p>
          <a:p>
            <a:r>
              <a:rPr lang="en-US" sz="1350" dirty="0">
                <a:latin typeface="+mj-lt"/>
              </a:rPr>
              <a:t>• Attend trade shows and conferences related to yoga, meditation, and drug rehabilitation</a:t>
            </a:r>
          </a:p>
          <a:p>
            <a:r>
              <a:rPr lang="en-US" sz="1350" dirty="0">
                <a:latin typeface="+mj-lt"/>
              </a:rPr>
              <a:t>• Promotional connections with other healthcare facilities for reciprocal marketing and referral </a:t>
            </a:r>
            <a:r>
              <a:rPr lang="en-US" sz="1350" dirty="0" smtClean="0">
                <a:latin typeface="+mj-lt"/>
              </a:rPr>
              <a:t>opportunities</a:t>
            </a:r>
          </a:p>
          <a:p>
            <a:endParaRPr lang="en-US" sz="1350" dirty="0">
              <a:latin typeface="+mj-lt"/>
            </a:endParaRPr>
          </a:p>
          <a:p>
            <a:r>
              <a:rPr lang="en-US" sz="1350" b="1" dirty="0">
                <a:latin typeface="+mj-lt"/>
              </a:rPr>
              <a:t>Direct &amp; Print</a:t>
            </a:r>
          </a:p>
          <a:p>
            <a:r>
              <a:rPr lang="en-US" sz="1350" dirty="0">
                <a:latin typeface="+mj-lt"/>
              </a:rPr>
              <a:t>• Provide clear and visible signage</a:t>
            </a:r>
          </a:p>
          <a:p>
            <a:r>
              <a:rPr lang="en-US" sz="1350" dirty="0">
                <a:latin typeface="+mj-lt"/>
              </a:rPr>
              <a:t>• Word of mouth will round out the marketing model and has the potential of providing the most marketing push as</a:t>
            </a:r>
          </a:p>
          <a:p>
            <a:r>
              <a:rPr lang="en-US" sz="1350" dirty="0">
                <a:latin typeface="+mj-lt"/>
              </a:rPr>
              <a:t>it will allow the Organization to deliver an authentic, trusted marketing message.</a:t>
            </a:r>
          </a:p>
          <a:p>
            <a:r>
              <a:rPr lang="en-US" sz="1350" dirty="0">
                <a:latin typeface="+mj-lt"/>
              </a:rPr>
              <a:t>• Offer direct mail postcards, calendars, and other marketing collateral to allied healthcare facilities</a:t>
            </a:r>
          </a:p>
          <a:p>
            <a:r>
              <a:rPr lang="en-US" sz="1350" dirty="0">
                <a:latin typeface="+mj-lt"/>
              </a:rPr>
              <a:t>• Print marketing – Publish articles and success stories of patients in magazines and journals related to yoga and</a:t>
            </a:r>
          </a:p>
          <a:p>
            <a:r>
              <a:rPr lang="en-US" sz="1350" dirty="0">
                <a:latin typeface="+mj-lt"/>
              </a:rPr>
              <a:t>drug rehabilitation</a:t>
            </a:r>
            <a:r>
              <a:rPr lang="en-US" sz="1350" dirty="0" smtClean="0">
                <a:latin typeface="+mj-lt"/>
              </a:rPr>
              <a:t>.</a:t>
            </a:r>
          </a:p>
          <a:p>
            <a:endParaRPr lang="en-US" sz="1350" dirty="0">
              <a:latin typeface="+mj-lt"/>
            </a:endParaRPr>
          </a:p>
          <a:p>
            <a:r>
              <a:rPr lang="en-US" sz="1350" b="1" dirty="0">
                <a:latin typeface="+mj-lt"/>
              </a:rPr>
              <a:t>Social Media &amp; Internet</a:t>
            </a:r>
          </a:p>
          <a:p>
            <a:r>
              <a:rPr lang="en-US" sz="1350" dirty="0">
                <a:latin typeface="+mj-lt"/>
              </a:rPr>
              <a:t>• Maintain a presence on social networking websites, including the major social networks - Facebook, LinkedIn, and </a:t>
            </a:r>
            <a:r>
              <a:rPr lang="en-US" sz="1350" b="1" dirty="0">
                <a:latin typeface="+mj-lt"/>
              </a:rPr>
              <a:t>Twitter</a:t>
            </a:r>
          </a:p>
          <a:p>
            <a:r>
              <a:rPr lang="en-US" sz="1350" dirty="0">
                <a:latin typeface="+mj-lt"/>
              </a:rPr>
              <a:t>• The informative website of the Organization</a:t>
            </a:r>
          </a:p>
          <a:p>
            <a:r>
              <a:rPr lang="en-US" sz="1350" dirty="0">
                <a:latin typeface="+mj-lt"/>
              </a:rPr>
              <a:t>- SEO optimized</a:t>
            </a:r>
          </a:p>
          <a:p>
            <a:r>
              <a:rPr lang="en-US" sz="1350" dirty="0">
                <a:latin typeface="+mj-lt"/>
              </a:rPr>
              <a:t>- Spread awareness through written blogs in addition to social media and video channel</a:t>
            </a:r>
          </a:p>
          <a:p>
            <a:r>
              <a:rPr lang="en-US" sz="1350" dirty="0">
                <a:latin typeface="+mj-lt"/>
              </a:rPr>
              <a:t>• Web marketing - Every time a banner ad is clicked or a video is watched, the marketer sends that information to assess the marketing</a:t>
            </a:r>
          </a:p>
          <a:p>
            <a:r>
              <a:rPr lang="en-US" sz="1350" dirty="0">
                <a:latin typeface="+mj-lt"/>
              </a:rPr>
              <a:t>campaign’s success. Search engine optimization and ads on social media platforms are cost-effective and can target the Organization’s demographic.</a:t>
            </a:r>
          </a:p>
        </p:txBody>
      </p:sp>
    </p:spTree>
    <p:extLst>
      <p:ext uri="{BB962C8B-B14F-4D97-AF65-F5344CB8AC3E}">
        <p14:creationId xmlns:p14="http://schemas.microsoft.com/office/powerpoint/2010/main" val="2555082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87974" y="1080714"/>
            <a:ext cx="7408333" cy="5281100"/>
          </a:xfrm>
        </p:spPr>
        <p:txBody>
          <a:bodyPr>
            <a:noAutofit/>
          </a:bodyPr>
          <a:lstStyle/>
          <a:p>
            <a:pPr marL="0" indent="0">
              <a:buNone/>
            </a:pPr>
            <a:r>
              <a:rPr lang="en-US" sz="1200" b="1" dirty="0" smtClean="0">
                <a:solidFill>
                  <a:srgbClr val="000000"/>
                </a:solidFill>
                <a:latin typeface="Corbel"/>
                <a:cs typeface="Corbel"/>
              </a:rPr>
              <a:t>Problem:  </a:t>
            </a:r>
            <a:r>
              <a:rPr lang="en-US" sz="1200" dirty="0" smtClean="0">
                <a:solidFill>
                  <a:srgbClr val="000000"/>
                </a:solidFill>
                <a:latin typeface="Corbel"/>
                <a:cs typeface="Corbel"/>
              </a:rPr>
              <a:t>According </a:t>
            </a:r>
            <a:r>
              <a:rPr lang="en-US" sz="1200" dirty="0">
                <a:solidFill>
                  <a:srgbClr val="000000"/>
                </a:solidFill>
                <a:latin typeface="Corbel"/>
                <a:cs typeface="Corbel"/>
              </a:rPr>
              <a:t>to data from the U.S. Department of Veterans Affairs (VA), approximately 1 in 3 veterans who seek mental health care through the VA receive therapy. However, this statistic may not reflect the entire veteran population, as some veterans may seek therapy through private providers or community organizations</a:t>
            </a:r>
            <a:r>
              <a:rPr lang="en-US" sz="1200" dirty="0" smtClean="0">
                <a:solidFill>
                  <a:srgbClr val="000000"/>
                </a:solidFill>
                <a:latin typeface="Corbel"/>
                <a:cs typeface="Corbel"/>
              </a:rPr>
              <a:t>.</a:t>
            </a:r>
          </a:p>
          <a:p>
            <a:endParaRPr lang="en-US" sz="1200" dirty="0">
              <a:solidFill>
                <a:srgbClr val="000000"/>
              </a:solidFill>
              <a:latin typeface="Corbel"/>
              <a:cs typeface="Corbel"/>
            </a:endParaRPr>
          </a:p>
          <a:p>
            <a:pPr marL="0" indent="0">
              <a:buNone/>
            </a:pPr>
            <a:r>
              <a:rPr lang="en-US" sz="1200" dirty="0">
                <a:solidFill>
                  <a:srgbClr val="000000"/>
                </a:solidFill>
                <a:latin typeface="Corbel"/>
                <a:cs typeface="Corbel"/>
              </a:rPr>
              <a:t>In Canada, veterans may experience a range of mental health issues, similar to those in other countries with active military forces. Some common mental health challenges faced by Canadian veterans include</a:t>
            </a:r>
            <a:r>
              <a:rPr lang="en-US" sz="1200" dirty="0" smtClean="0">
                <a:solidFill>
                  <a:srgbClr val="000000"/>
                </a:solidFill>
                <a:latin typeface="Corbel"/>
                <a:cs typeface="Corbel"/>
              </a:rPr>
              <a:t>:</a:t>
            </a:r>
          </a:p>
          <a:p>
            <a:pPr marL="0" indent="0">
              <a:buNone/>
            </a:pPr>
            <a:endParaRPr lang="en-US" sz="1200" dirty="0">
              <a:solidFill>
                <a:srgbClr val="000000"/>
              </a:solidFill>
              <a:latin typeface="Corbel"/>
              <a:cs typeface="Corbel"/>
            </a:endParaRPr>
          </a:p>
          <a:p>
            <a:r>
              <a:rPr lang="en-US" sz="1200" b="1" dirty="0">
                <a:solidFill>
                  <a:srgbClr val="000000"/>
                </a:solidFill>
                <a:latin typeface="Corbel"/>
                <a:cs typeface="Corbel"/>
              </a:rPr>
              <a:t>Post-Traumatic Stress Disorder (PTSD)</a:t>
            </a:r>
            <a:r>
              <a:rPr lang="en-US" sz="1200" dirty="0">
                <a:solidFill>
                  <a:srgbClr val="000000"/>
                </a:solidFill>
                <a:latin typeface="Corbel"/>
                <a:cs typeface="Corbel"/>
              </a:rPr>
              <a:t>: PTSD is a prevalent mental health issue among veterans who have experienced traumatic events during their military service. Symptoms may include flashbacks, nightmares, </a:t>
            </a:r>
            <a:r>
              <a:rPr lang="en-US" sz="1200" dirty="0" err="1">
                <a:solidFill>
                  <a:srgbClr val="000000"/>
                </a:solidFill>
                <a:latin typeface="Corbel"/>
                <a:cs typeface="Corbel"/>
              </a:rPr>
              <a:t>hypervigilance</a:t>
            </a:r>
            <a:r>
              <a:rPr lang="en-US" sz="1200" dirty="0">
                <a:solidFill>
                  <a:srgbClr val="000000"/>
                </a:solidFill>
                <a:latin typeface="Corbel"/>
                <a:cs typeface="Corbel"/>
              </a:rPr>
              <a:t>, and avoidance of reminders of the trauma.</a:t>
            </a:r>
          </a:p>
          <a:p>
            <a:r>
              <a:rPr lang="en-US" sz="1200" b="1" dirty="0">
                <a:solidFill>
                  <a:srgbClr val="000000"/>
                </a:solidFill>
                <a:latin typeface="Corbel"/>
                <a:cs typeface="Corbel"/>
              </a:rPr>
              <a:t>Depression: </a:t>
            </a:r>
            <a:r>
              <a:rPr lang="en-US" sz="1200" dirty="0">
                <a:solidFill>
                  <a:srgbClr val="000000"/>
                </a:solidFill>
                <a:latin typeface="Corbel"/>
                <a:cs typeface="Corbel"/>
              </a:rPr>
              <a:t>Depression can affect veterans due to various factors such as the stress of military service, deployment experiences, difficulties transitioning to civilian life, and challenges in accessing appropriate support and resources.</a:t>
            </a:r>
          </a:p>
          <a:p>
            <a:r>
              <a:rPr lang="en-US" sz="1200" b="1" dirty="0">
                <a:solidFill>
                  <a:srgbClr val="000000"/>
                </a:solidFill>
                <a:latin typeface="Corbel"/>
                <a:cs typeface="Corbel"/>
              </a:rPr>
              <a:t>Anxiety Disorders: </a:t>
            </a:r>
            <a:r>
              <a:rPr lang="en-US" sz="1200" dirty="0">
                <a:solidFill>
                  <a:srgbClr val="000000"/>
                </a:solidFill>
                <a:latin typeface="Corbel"/>
                <a:cs typeface="Corbel"/>
              </a:rPr>
              <a:t>Anxiety disorders, including generalized anxiety disorder, social anxiety disorder, and panic disorder, can occur in veterans as a result of their military experiences, life transitions, or other stressors.</a:t>
            </a:r>
          </a:p>
          <a:p>
            <a:r>
              <a:rPr lang="en-US" sz="1200" b="1" dirty="0">
                <a:solidFill>
                  <a:srgbClr val="000000"/>
                </a:solidFill>
                <a:latin typeface="Corbel"/>
                <a:cs typeface="Corbel"/>
              </a:rPr>
              <a:t>Substance Use Disorders: </a:t>
            </a:r>
            <a:r>
              <a:rPr lang="en-US" sz="1200" dirty="0">
                <a:solidFill>
                  <a:srgbClr val="000000"/>
                </a:solidFill>
                <a:latin typeface="Corbel"/>
                <a:cs typeface="Corbel"/>
              </a:rPr>
              <a:t>Veterans may be at higher risk of substance use disorders, including alcohol and drug abuse, as a way to cope with trauma, stress, or mental health symptoms.</a:t>
            </a:r>
          </a:p>
          <a:p>
            <a:r>
              <a:rPr lang="en-US" sz="1200" b="1" dirty="0">
                <a:solidFill>
                  <a:srgbClr val="000000"/>
                </a:solidFill>
                <a:latin typeface="Corbel"/>
                <a:cs typeface="Corbel"/>
              </a:rPr>
              <a:t>Traumatic Brain Injury (TBI): </a:t>
            </a:r>
            <a:r>
              <a:rPr lang="en-US" sz="1200" dirty="0">
                <a:solidFill>
                  <a:srgbClr val="000000"/>
                </a:solidFill>
                <a:latin typeface="Corbel"/>
                <a:cs typeface="Corbel"/>
              </a:rPr>
              <a:t>TBIs are common injuries among military personnel, particularly those who have been exposed to blast injuries or combat-related trauma. TBIs can lead to a range of cognitive, emotional, and physical symptoms.</a:t>
            </a:r>
          </a:p>
          <a:p>
            <a:r>
              <a:rPr lang="en-US" sz="1200" b="1" dirty="0">
                <a:solidFill>
                  <a:srgbClr val="000000"/>
                </a:solidFill>
                <a:latin typeface="Corbel"/>
                <a:cs typeface="Corbel"/>
              </a:rPr>
              <a:t>Adjustment Disorders: </a:t>
            </a:r>
            <a:r>
              <a:rPr lang="en-US" sz="1200" dirty="0">
                <a:solidFill>
                  <a:srgbClr val="000000"/>
                </a:solidFill>
                <a:latin typeface="Corbel"/>
                <a:cs typeface="Corbel"/>
              </a:rPr>
              <a:t>Veterans may struggle with adjusting to civilian life after leaving the military, which can manifest as adjustment disorders characterized by difficulty coping with stressors and significant impairment in social, occupational, or other areas of functioning.</a:t>
            </a:r>
          </a:p>
          <a:p>
            <a:r>
              <a:rPr lang="en-US" sz="1200" b="1" dirty="0">
                <a:solidFill>
                  <a:srgbClr val="000000"/>
                </a:solidFill>
                <a:latin typeface="Corbel"/>
                <a:cs typeface="Corbel"/>
              </a:rPr>
              <a:t>Moral Injury:</a:t>
            </a:r>
            <a:r>
              <a:rPr lang="en-US" sz="1200" dirty="0">
                <a:solidFill>
                  <a:srgbClr val="000000"/>
                </a:solidFill>
                <a:latin typeface="Corbel"/>
                <a:cs typeface="Corbel"/>
              </a:rPr>
              <a:t> Some veterans may experience moral injury, which occurs when individuals witness or participate in events that violate their moral beliefs or values. This can lead to feelings of guilt, shame, and existential distress</a:t>
            </a:r>
            <a:r>
              <a:rPr lang="en-US" sz="1200" dirty="0" smtClean="0">
                <a:solidFill>
                  <a:srgbClr val="000000"/>
                </a:solidFill>
                <a:latin typeface="Corbel"/>
                <a:cs typeface="Corbel"/>
              </a:rPr>
              <a:t>.</a:t>
            </a:r>
            <a:endParaRPr lang="en-US" sz="1200" dirty="0">
              <a:solidFill>
                <a:srgbClr val="000000"/>
              </a:solidFill>
              <a:latin typeface="Corbel"/>
              <a:cs typeface="Corbel"/>
            </a:endParaRPr>
          </a:p>
        </p:txBody>
      </p:sp>
      <p:sp>
        <p:nvSpPr>
          <p:cNvPr id="3" name="Title 2"/>
          <p:cNvSpPr>
            <a:spLocks noGrp="1"/>
          </p:cNvSpPr>
          <p:nvPr>
            <p:ph type="title"/>
          </p:nvPr>
        </p:nvSpPr>
        <p:spPr>
          <a:xfrm>
            <a:off x="457200" y="338328"/>
            <a:ext cx="8229600" cy="742386"/>
          </a:xfrm>
        </p:spPr>
        <p:txBody>
          <a:bodyPr>
            <a:normAutofit/>
          </a:bodyPr>
          <a:lstStyle/>
          <a:p>
            <a:r>
              <a:rPr lang="en-US" sz="2800" b="1" dirty="0" smtClean="0"/>
              <a:t>Target Market: Veterans</a:t>
            </a:r>
            <a:endParaRPr lang="en-US" sz="2800" b="1" dirty="0">
              <a:effectLst/>
            </a:endParaRPr>
          </a:p>
        </p:txBody>
      </p:sp>
    </p:spTree>
    <p:extLst>
      <p:ext uri="{BB962C8B-B14F-4D97-AF65-F5344CB8AC3E}">
        <p14:creationId xmlns:p14="http://schemas.microsoft.com/office/powerpoint/2010/main" val="3559597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24247" y="268737"/>
            <a:ext cx="3357867" cy="646331"/>
          </a:xfrm>
          <a:prstGeom prst="rect">
            <a:avLst/>
          </a:prstGeom>
          <a:noFill/>
        </p:spPr>
        <p:txBody>
          <a:bodyPr wrap="square" rtlCol="0">
            <a:spAutoFit/>
          </a:bodyPr>
          <a:lstStyle/>
          <a:p>
            <a:r>
              <a:rPr lang="en-US" sz="3600" b="1" dirty="0">
                <a:solidFill>
                  <a:srgbClr val="FFFFFF"/>
                </a:solidFill>
                <a:latin typeface="+mj-lt"/>
              </a:rPr>
              <a:t> Target Market</a:t>
            </a:r>
          </a:p>
        </p:txBody>
      </p:sp>
      <p:sp>
        <p:nvSpPr>
          <p:cNvPr id="4" name="TextBox 3"/>
          <p:cNvSpPr txBox="1"/>
          <p:nvPr/>
        </p:nvSpPr>
        <p:spPr>
          <a:xfrm>
            <a:off x="568371" y="969421"/>
            <a:ext cx="7501389" cy="5047535"/>
          </a:xfrm>
          <a:prstGeom prst="rect">
            <a:avLst/>
          </a:prstGeom>
          <a:noFill/>
        </p:spPr>
        <p:txBody>
          <a:bodyPr wrap="square" rtlCol="0">
            <a:spAutoFit/>
          </a:bodyPr>
          <a:lstStyle/>
          <a:p>
            <a:r>
              <a:rPr lang="en-US" sz="1400" b="1" dirty="0">
                <a:latin typeface="Corbel"/>
                <a:cs typeface="Corbel"/>
              </a:rPr>
              <a:t>Target Market </a:t>
            </a:r>
            <a:r>
              <a:rPr lang="en-US" sz="1400" b="1" dirty="0" smtClean="0">
                <a:latin typeface="Corbel"/>
                <a:cs typeface="Corbel"/>
              </a:rPr>
              <a:t>Analysis</a:t>
            </a:r>
          </a:p>
          <a:p>
            <a:endParaRPr lang="en-US" sz="1400" dirty="0">
              <a:latin typeface="Corbel"/>
              <a:cs typeface="Corbel"/>
            </a:endParaRPr>
          </a:p>
          <a:p>
            <a:r>
              <a:rPr lang="en-US" sz="1400" b="1" dirty="0" smtClean="0">
                <a:latin typeface="Corbel"/>
                <a:cs typeface="Corbel"/>
              </a:rPr>
              <a:t>Veterans:</a:t>
            </a:r>
          </a:p>
          <a:p>
            <a:r>
              <a:rPr lang="en-US" sz="1400" dirty="0" smtClean="0">
                <a:latin typeface="Corbel"/>
                <a:cs typeface="Corbel"/>
              </a:rPr>
              <a:t>Veterans are individuals who have served in the military and 1/3</a:t>
            </a:r>
            <a:r>
              <a:rPr lang="en-US" sz="1400" baseline="30000" dirty="0" smtClean="0">
                <a:latin typeface="Corbel"/>
                <a:cs typeface="Corbel"/>
              </a:rPr>
              <a:t>rd</a:t>
            </a:r>
            <a:r>
              <a:rPr lang="en-US" sz="1400" dirty="0" smtClean="0">
                <a:latin typeface="Corbel"/>
                <a:cs typeface="Corbel"/>
              </a:rPr>
              <a:t> or more may be dealing with physical injuries, mental health challenges such as PTSD, or transitioning to civilian life.</a:t>
            </a:r>
          </a:p>
          <a:p>
            <a:endParaRPr lang="en-US" sz="1400" dirty="0" smtClean="0">
              <a:latin typeface="Corbel"/>
              <a:cs typeface="Corbel"/>
            </a:endParaRPr>
          </a:p>
          <a:p>
            <a:r>
              <a:rPr lang="en-US" sz="1400" b="1" dirty="0" smtClean="0">
                <a:latin typeface="Corbel"/>
                <a:cs typeface="Corbel"/>
              </a:rPr>
              <a:t>Needs: </a:t>
            </a:r>
            <a:r>
              <a:rPr lang="en-US" sz="1400" dirty="0" smtClean="0">
                <a:latin typeface="Corbel"/>
                <a:cs typeface="Corbel"/>
              </a:rPr>
              <a:t>Veterans often require specialized support and understanding due to their unique experiences and traumas encountered during their service. </a:t>
            </a:r>
          </a:p>
          <a:p>
            <a:endParaRPr lang="en-US" sz="1400" b="1" dirty="0" smtClean="0">
              <a:latin typeface="Corbel"/>
              <a:cs typeface="Corbel"/>
            </a:endParaRPr>
          </a:p>
          <a:p>
            <a:r>
              <a:rPr lang="en-US" sz="1400" b="1" dirty="0" smtClean="0">
                <a:latin typeface="Corbel"/>
                <a:cs typeface="Corbel"/>
              </a:rPr>
              <a:t>Why Us?  </a:t>
            </a:r>
            <a:r>
              <a:rPr lang="en-US" sz="1400" dirty="0" smtClean="0">
                <a:latin typeface="Corbel"/>
                <a:cs typeface="Corbel"/>
              </a:rPr>
              <a:t>Our  Wellness Retreat provides a safe and nurturing environment where veterans can receive tailored therapeutic services, connect with nature, and find support from fellow veterans and trained professionals.</a:t>
            </a:r>
          </a:p>
          <a:p>
            <a:endParaRPr lang="en-US" sz="1400" b="1" dirty="0">
              <a:latin typeface="Corbel"/>
              <a:cs typeface="Corbel"/>
            </a:endParaRPr>
          </a:p>
          <a:p>
            <a:r>
              <a:rPr lang="en-US" sz="1400" b="1" dirty="0" smtClean="0">
                <a:latin typeface="Corbel"/>
                <a:cs typeface="Corbel"/>
              </a:rPr>
              <a:t>Target Market #2: Trauma Treatment</a:t>
            </a:r>
            <a:r>
              <a:rPr lang="en-US" sz="1400" dirty="0" smtClean="0">
                <a:latin typeface="Corbel"/>
                <a:cs typeface="Corbel"/>
              </a:rPr>
              <a:t>: Individuals </a:t>
            </a:r>
            <a:r>
              <a:rPr lang="en-US" sz="1400" dirty="0">
                <a:latin typeface="Corbel"/>
                <a:cs typeface="Corbel"/>
              </a:rPr>
              <a:t>seeking trauma treatment may have experienced various forms of trauma, including abuse, accidents, or witnessing distressing </a:t>
            </a:r>
            <a:r>
              <a:rPr lang="en-US" sz="1400" dirty="0" smtClean="0">
                <a:latin typeface="Corbel"/>
                <a:cs typeface="Corbel"/>
              </a:rPr>
              <a:t>events.</a:t>
            </a:r>
          </a:p>
          <a:p>
            <a:endParaRPr lang="en-US" sz="1400" dirty="0">
              <a:latin typeface="Corbel"/>
              <a:cs typeface="Corbel"/>
            </a:endParaRPr>
          </a:p>
          <a:p>
            <a:r>
              <a:rPr lang="en-US" sz="1400" b="1" dirty="0">
                <a:latin typeface="Corbel"/>
                <a:cs typeface="Corbel"/>
              </a:rPr>
              <a:t>Needs: </a:t>
            </a:r>
            <a:r>
              <a:rPr lang="en-US" sz="1400" dirty="0">
                <a:latin typeface="Corbel"/>
                <a:cs typeface="Corbel"/>
              </a:rPr>
              <a:t>Trauma survivors often require holistic approaches to healing that address their physical, emotional, and psychological well-being</a:t>
            </a:r>
            <a:r>
              <a:rPr lang="en-US" sz="1400" dirty="0" smtClean="0">
                <a:latin typeface="Corbel"/>
                <a:cs typeface="Corbel"/>
              </a:rPr>
              <a:t>.  </a:t>
            </a:r>
          </a:p>
          <a:p>
            <a:endParaRPr lang="en-US" sz="1400" b="1" dirty="0">
              <a:latin typeface="Corbel"/>
              <a:cs typeface="Corbel"/>
            </a:endParaRPr>
          </a:p>
          <a:p>
            <a:r>
              <a:rPr lang="en-US" sz="1400" b="1" dirty="0" smtClean="0">
                <a:latin typeface="Corbel"/>
                <a:cs typeface="Corbel"/>
              </a:rPr>
              <a:t>Why Us? </a:t>
            </a:r>
            <a:r>
              <a:rPr lang="en-US" sz="1400" dirty="0" smtClean="0">
                <a:latin typeface="Corbel"/>
                <a:cs typeface="Corbel"/>
              </a:rPr>
              <a:t>Our </a:t>
            </a:r>
            <a:r>
              <a:rPr lang="en-US" sz="1400" dirty="0">
                <a:latin typeface="Corbel"/>
                <a:cs typeface="Corbel"/>
              </a:rPr>
              <a:t>retreat offers a range of therapeutic modalities, including counseling, psychotherapy, and art therapy, designed to help individuals process and heal from trauma in a supportive and compassionate setting</a:t>
            </a:r>
            <a:r>
              <a:rPr lang="en-US" sz="1400" dirty="0" smtClean="0">
                <a:latin typeface="Corbel"/>
                <a:cs typeface="Corbel"/>
              </a:rPr>
              <a:t>.</a:t>
            </a:r>
          </a:p>
          <a:p>
            <a:endParaRPr lang="en-US" sz="1400" dirty="0">
              <a:latin typeface="Corbel"/>
              <a:cs typeface="Corbel"/>
            </a:endParaRPr>
          </a:p>
        </p:txBody>
      </p:sp>
    </p:spTree>
    <p:extLst>
      <p:ext uri="{BB962C8B-B14F-4D97-AF65-F5344CB8AC3E}">
        <p14:creationId xmlns:p14="http://schemas.microsoft.com/office/powerpoint/2010/main" val="624629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sz="1400" b="1" dirty="0">
                <a:solidFill>
                  <a:srgbClr val="000000"/>
                </a:solidFill>
                <a:latin typeface="Corbel"/>
                <a:cs typeface="Corbel"/>
              </a:rPr>
              <a:t>Problem: </a:t>
            </a:r>
            <a:r>
              <a:rPr lang="en-US" sz="1400" dirty="0">
                <a:solidFill>
                  <a:srgbClr val="000000"/>
                </a:solidFill>
                <a:latin typeface="Corbel"/>
                <a:cs typeface="Corbel"/>
              </a:rPr>
              <a:t>The Canadian Institutes of Health Research (CIHR) estimates that autoimmune diseases impact approximately 5 to 10 percent of the population in developed countries like Canada. This suggests that between 195,000 to 3.9 million Canadians are living with autoimmune conditions. Research indicates that these figures are projected to rise significantly in the foreseeable future due to notable shifts in our environment and lifestyles. Factors such as dietary changes, increases in obesity rates, sleep disturbances, heightened stress levels, air pollution, exposure to toxins, and susceptibility to infections contribute to this anticipated increase.</a:t>
            </a:r>
          </a:p>
          <a:p>
            <a:pPr marL="0" indent="0">
              <a:buNone/>
            </a:pPr>
            <a:endParaRPr lang="en-US" sz="1400" b="1" dirty="0">
              <a:solidFill>
                <a:srgbClr val="000000"/>
              </a:solidFill>
              <a:latin typeface="Corbel"/>
              <a:cs typeface="Corbel"/>
            </a:endParaRPr>
          </a:p>
          <a:p>
            <a:pPr marL="0" indent="0">
              <a:buNone/>
            </a:pPr>
            <a:r>
              <a:rPr lang="en-US" sz="1400" b="1" dirty="0">
                <a:solidFill>
                  <a:srgbClr val="000000"/>
                </a:solidFill>
                <a:latin typeface="Corbel"/>
                <a:cs typeface="Corbel"/>
              </a:rPr>
              <a:t>Solution: </a:t>
            </a:r>
            <a:r>
              <a:rPr lang="en-US" sz="1400" dirty="0">
                <a:solidFill>
                  <a:srgbClr val="000000"/>
                </a:solidFill>
                <a:latin typeface="Corbel"/>
                <a:cs typeface="Corbel"/>
              </a:rPr>
              <a:t>Earth Medicine Retreats offers a transformative wellness experience designed to initiate our clients' journey toward autoimmune healing. Our approach integrates guidance, tailored solutions, and treatments from holistic wellness practitioners, complemented by insightful lectures from wellness experts. We prioritize personalized nutrition plans crafted by experienced nutritionists to cater to each individual's dietary requirements.</a:t>
            </a:r>
          </a:p>
          <a:p>
            <a:pPr marL="0" indent="0">
              <a:buNone/>
            </a:pPr>
            <a:endParaRPr lang="en-US" sz="1400" dirty="0">
              <a:solidFill>
                <a:srgbClr val="000000"/>
              </a:solidFill>
              <a:latin typeface="Corbel"/>
              <a:cs typeface="Corbel"/>
            </a:endParaRPr>
          </a:p>
          <a:p>
            <a:pPr marL="0" indent="0">
              <a:buNone/>
            </a:pPr>
            <a:r>
              <a:rPr lang="en-US" sz="1400" dirty="0">
                <a:solidFill>
                  <a:srgbClr val="000000"/>
                </a:solidFill>
                <a:latin typeface="Corbel"/>
                <a:cs typeface="Corbel"/>
              </a:rPr>
              <a:t>Our retreats emphasize rejuvenating the nervous system through daily forest walks, invigorating saunas, and refreshing cold dips. By nurturing the body, mind, and soul, our programs are dedicated to restoring optimal health and well-being for our clients.</a:t>
            </a:r>
          </a:p>
          <a:p>
            <a:endParaRPr lang="en-US" dirty="0"/>
          </a:p>
        </p:txBody>
      </p:sp>
      <p:sp>
        <p:nvSpPr>
          <p:cNvPr id="3" name="Title 2"/>
          <p:cNvSpPr>
            <a:spLocks noGrp="1"/>
          </p:cNvSpPr>
          <p:nvPr>
            <p:ph type="title"/>
          </p:nvPr>
        </p:nvSpPr>
        <p:spPr/>
        <p:txBody>
          <a:bodyPr>
            <a:normAutofit fontScale="90000"/>
          </a:bodyPr>
          <a:lstStyle/>
          <a:p>
            <a:r>
              <a:rPr lang="en-US" dirty="0" smtClean="0"/>
              <a:t>Target Market #3:</a:t>
            </a:r>
            <a:br>
              <a:rPr lang="en-US" dirty="0" smtClean="0"/>
            </a:br>
            <a:r>
              <a:rPr lang="en-US" dirty="0" smtClean="0"/>
              <a:t> Autoimmune Disorders</a:t>
            </a:r>
            <a:endParaRPr lang="en-US" dirty="0"/>
          </a:p>
        </p:txBody>
      </p:sp>
    </p:spTree>
    <p:extLst>
      <p:ext uri="{BB962C8B-B14F-4D97-AF65-F5344CB8AC3E}">
        <p14:creationId xmlns:p14="http://schemas.microsoft.com/office/powerpoint/2010/main" val="968554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366841"/>
            <a:ext cx="7408333" cy="3971837"/>
          </a:xfrm>
        </p:spPr>
        <p:txBody>
          <a:bodyPr>
            <a:normAutofit fontScale="92500" lnSpcReduction="20000"/>
          </a:bodyPr>
          <a:lstStyle/>
          <a:p>
            <a:pPr marL="0" indent="0">
              <a:buNone/>
            </a:pPr>
            <a:r>
              <a:rPr lang="en-US" sz="2500" b="1" dirty="0" smtClean="0">
                <a:solidFill>
                  <a:srgbClr val="000000"/>
                </a:solidFill>
                <a:latin typeface="Corbel"/>
                <a:cs typeface="Corbel"/>
              </a:rPr>
              <a:t>Unique </a:t>
            </a:r>
            <a:r>
              <a:rPr lang="en-US" sz="2500" b="1" dirty="0">
                <a:solidFill>
                  <a:srgbClr val="000000"/>
                </a:solidFill>
                <a:latin typeface="Corbel"/>
                <a:cs typeface="Corbel"/>
              </a:rPr>
              <a:t>Selling Proposition:</a:t>
            </a:r>
          </a:p>
          <a:p>
            <a:pPr marL="0" indent="0">
              <a:buNone/>
            </a:pPr>
            <a:r>
              <a:rPr lang="en-US" sz="2500" dirty="0" smtClean="0">
                <a:solidFill>
                  <a:srgbClr val="000000"/>
                </a:solidFill>
                <a:latin typeface="Corbel"/>
                <a:cs typeface="Corbel"/>
              </a:rPr>
              <a:t>Earth Medicine Wellness </a:t>
            </a:r>
            <a:r>
              <a:rPr lang="en-US" sz="2500" dirty="0">
                <a:solidFill>
                  <a:srgbClr val="000000"/>
                </a:solidFill>
                <a:latin typeface="Corbel"/>
                <a:cs typeface="Corbel"/>
              </a:rPr>
              <a:t>Retreat stands out in the market by offering specialized services tailored to the unique needs of veterans, trauma survivors, and individuals managing autoimmune disorders. </a:t>
            </a:r>
            <a:endParaRPr lang="en-US" sz="2500" dirty="0" smtClean="0">
              <a:solidFill>
                <a:srgbClr val="000000"/>
              </a:solidFill>
              <a:latin typeface="Corbel"/>
              <a:cs typeface="Corbel"/>
            </a:endParaRPr>
          </a:p>
          <a:p>
            <a:pPr marL="0" indent="0">
              <a:buNone/>
            </a:pPr>
            <a:endParaRPr lang="en-US" sz="2500" dirty="0">
              <a:solidFill>
                <a:srgbClr val="000000"/>
              </a:solidFill>
              <a:latin typeface="Corbel"/>
              <a:cs typeface="Corbel"/>
            </a:endParaRPr>
          </a:p>
          <a:p>
            <a:pPr marL="0" indent="0">
              <a:buNone/>
            </a:pPr>
            <a:r>
              <a:rPr lang="en-US" sz="2500" dirty="0" smtClean="0">
                <a:solidFill>
                  <a:srgbClr val="000000"/>
                </a:solidFill>
                <a:latin typeface="Corbel"/>
                <a:cs typeface="Corbel"/>
              </a:rPr>
              <a:t>Our </a:t>
            </a:r>
            <a:r>
              <a:rPr lang="en-US" sz="2500" dirty="0">
                <a:solidFill>
                  <a:srgbClr val="000000"/>
                </a:solidFill>
                <a:latin typeface="Corbel"/>
                <a:cs typeface="Corbel"/>
              </a:rPr>
              <a:t>retreat provides a holistic approach to wellness that integrates therapeutic treatments, eco-tourism activities, and farm-to-table dining in a serene wilderness setting. By addressing the specific needs of our target market segments, we aim to provide transformative experiences that promote healing, resilience, and well-being.</a:t>
            </a:r>
          </a:p>
          <a:p>
            <a:endParaRPr lang="en-US" dirty="0"/>
          </a:p>
        </p:txBody>
      </p:sp>
    </p:spTree>
    <p:extLst>
      <p:ext uri="{BB962C8B-B14F-4D97-AF65-F5344CB8AC3E}">
        <p14:creationId xmlns:p14="http://schemas.microsoft.com/office/powerpoint/2010/main" val="3240430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090421"/>
            <a:ext cx="7408333" cy="5876436"/>
          </a:xfrm>
        </p:spPr>
        <p:txBody>
          <a:bodyPr>
            <a:normAutofit fontScale="25000" lnSpcReduction="20000"/>
          </a:bodyPr>
          <a:lstStyle/>
          <a:p>
            <a:pPr marL="0" indent="0">
              <a:buNone/>
            </a:pPr>
            <a:r>
              <a:rPr lang="en-US" sz="5600" dirty="0" smtClean="0">
                <a:latin typeface="Corbel"/>
                <a:cs typeface="Corbel"/>
              </a:rPr>
              <a:t>There </a:t>
            </a:r>
            <a:r>
              <a:rPr lang="en-US" sz="5600" dirty="0">
                <a:latin typeface="Corbel"/>
                <a:cs typeface="Corbel"/>
              </a:rPr>
              <a:t>are 461 240 Veterans in Canada, and 1/3</a:t>
            </a:r>
            <a:r>
              <a:rPr lang="en-US" sz="5600" baseline="30000" dirty="0">
                <a:latin typeface="Corbel"/>
                <a:cs typeface="Corbel"/>
              </a:rPr>
              <a:t>rd</a:t>
            </a:r>
            <a:r>
              <a:rPr lang="en-US" sz="5600" dirty="0">
                <a:latin typeface="Corbel"/>
                <a:cs typeface="Corbel"/>
              </a:rPr>
              <a:t> of which seeking help for mental health related issues translating to 153 746 Canadian veterans.  </a:t>
            </a:r>
            <a:endParaRPr lang="en-US" sz="5600" b="1" dirty="0" smtClean="0">
              <a:latin typeface="Corbel"/>
              <a:cs typeface="Corbel"/>
            </a:endParaRPr>
          </a:p>
          <a:p>
            <a:endParaRPr lang="en-US" sz="5600" b="1" dirty="0">
              <a:latin typeface="Corbel"/>
              <a:cs typeface="Corbel"/>
            </a:endParaRPr>
          </a:p>
          <a:p>
            <a:r>
              <a:rPr lang="en-US" sz="5600" b="1" dirty="0" smtClean="0">
                <a:latin typeface="Corbel"/>
                <a:cs typeface="Corbel"/>
              </a:rPr>
              <a:t>Government </a:t>
            </a:r>
            <a:r>
              <a:rPr lang="en-US" sz="5600" b="1" dirty="0">
                <a:latin typeface="Corbel"/>
                <a:cs typeface="Corbel"/>
              </a:rPr>
              <a:t>Funding</a:t>
            </a:r>
            <a:r>
              <a:rPr lang="en-US" sz="5600" dirty="0">
                <a:latin typeface="Corbel"/>
                <a:cs typeface="Corbel"/>
              </a:rPr>
              <a:t>: Both Canada and the United States allocate significant funding to support the health and well-being of veterans. This funding encompasses a wide range of services, including mental health care, physical rehabilitation, social support programs, and vocational rehabilitation. In Canada, Veterans Affairs Canada (VAC) provides various wellness services for veterans, while in the United States, the Department of Veterans Affairs (VA) offers an extensive array of healthcare and wellness programs for eligible veterans</a:t>
            </a:r>
            <a:r>
              <a:rPr lang="en-US" sz="5600" dirty="0" smtClean="0">
                <a:latin typeface="Corbel"/>
                <a:cs typeface="Corbel"/>
              </a:rPr>
              <a:t>.</a:t>
            </a:r>
          </a:p>
          <a:p>
            <a:endParaRPr lang="en-US" sz="5600" dirty="0">
              <a:latin typeface="Corbel"/>
              <a:cs typeface="Corbel"/>
            </a:endParaRPr>
          </a:p>
          <a:p>
            <a:r>
              <a:rPr lang="en-US" sz="5600" b="1" dirty="0">
                <a:latin typeface="Corbel"/>
                <a:cs typeface="Corbel"/>
              </a:rPr>
              <a:t>Private Sector</a:t>
            </a:r>
            <a:r>
              <a:rPr lang="en-US" sz="5600" dirty="0">
                <a:latin typeface="Corbel"/>
                <a:cs typeface="Corbel"/>
              </a:rPr>
              <a:t>: The private sector also plays a role in providing wellness services to veterans. This includes private healthcare providers, non-profit organizations, community-based initiatives, and businesses that cater specifically to veterans' needs. These services may include mental health counseling, holistic wellness programs, fitness and recreational activities, career transition support, and more</a:t>
            </a:r>
            <a:r>
              <a:rPr lang="en-US" sz="5600" dirty="0" smtClean="0">
                <a:latin typeface="Corbel"/>
                <a:cs typeface="Corbel"/>
              </a:rPr>
              <a:t>.</a:t>
            </a:r>
          </a:p>
          <a:p>
            <a:endParaRPr lang="en-US" sz="5600" dirty="0">
              <a:latin typeface="Corbel"/>
              <a:cs typeface="Corbel"/>
            </a:endParaRPr>
          </a:p>
          <a:p>
            <a:r>
              <a:rPr lang="en-US" sz="5600" b="1" dirty="0">
                <a:latin typeface="Corbel"/>
                <a:cs typeface="Corbel"/>
              </a:rPr>
              <a:t>Veteran-Owned Businesses</a:t>
            </a:r>
            <a:r>
              <a:rPr lang="en-US" sz="5600" dirty="0">
                <a:latin typeface="Corbel"/>
                <a:cs typeface="Corbel"/>
              </a:rPr>
              <a:t>: There is a growing trend of veteran-owned businesses that specialize in providing wellness services tailored to the needs of veterans. These businesses may offer a range of products and services, including fitness equipment, nutritional supplements, outdoor adventure experiences, and wellness coaching</a:t>
            </a:r>
            <a:r>
              <a:rPr lang="en-US" sz="5600" dirty="0" smtClean="0">
                <a:latin typeface="Corbel"/>
                <a:cs typeface="Corbel"/>
              </a:rPr>
              <a:t>.</a:t>
            </a:r>
          </a:p>
          <a:p>
            <a:endParaRPr lang="en-US" sz="5600" dirty="0">
              <a:latin typeface="Corbel"/>
              <a:cs typeface="Corbel"/>
            </a:endParaRPr>
          </a:p>
          <a:p>
            <a:r>
              <a:rPr lang="en-US" sz="5600" b="1" dirty="0">
                <a:latin typeface="Corbel"/>
                <a:cs typeface="Corbel"/>
              </a:rPr>
              <a:t>Market Growth</a:t>
            </a:r>
            <a:r>
              <a:rPr lang="en-US" sz="5600" dirty="0">
                <a:latin typeface="Corbel"/>
                <a:cs typeface="Corbel"/>
              </a:rPr>
              <a:t>: The market for veteran wellness services is likely to continue growing as awareness of veterans' unique health and wellness needs increases. With advancements in technology and </a:t>
            </a:r>
            <a:r>
              <a:rPr lang="en-US" sz="5600" dirty="0" err="1">
                <a:latin typeface="Corbel"/>
                <a:cs typeface="Corbel"/>
              </a:rPr>
              <a:t>telehealth</a:t>
            </a:r>
            <a:r>
              <a:rPr lang="en-US" sz="5600" dirty="0">
                <a:latin typeface="Corbel"/>
                <a:cs typeface="Corbel"/>
              </a:rPr>
              <a:t>, there may be expanded opportunities for veterans to access wellness services remotely, further driving market growth</a:t>
            </a:r>
            <a:r>
              <a:rPr lang="en-US" sz="5600" dirty="0" smtClean="0">
                <a:latin typeface="Corbel"/>
                <a:cs typeface="Corbel"/>
              </a:rPr>
              <a:t>.</a:t>
            </a:r>
          </a:p>
          <a:p>
            <a:pPr marL="0" indent="0">
              <a:buNone/>
            </a:pPr>
            <a:endParaRPr lang="en-US" sz="5600" dirty="0">
              <a:latin typeface="Corbel"/>
              <a:cs typeface="Corbel"/>
            </a:endParaRPr>
          </a:p>
          <a:p>
            <a:pPr marL="0" indent="0">
              <a:buNone/>
            </a:pPr>
            <a:r>
              <a:rPr lang="en-US" sz="5600" dirty="0" smtClean="0">
                <a:latin typeface="Corbel"/>
                <a:cs typeface="Corbel"/>
              </a:rPr>
              <a:t>While </a:t>
            </a:r>
            <a:r>
              <a:rPr lang="en-US" sz="5600" dirty="0">
                <a:latin typeface="Corbel"/>
                <a:cs typeface="Corbel"/>
              </a:rPr>
              <a:t>it's challenging to provide a precise figure for the market size of veteran wellness services in Canada or the United States, it's evident that there is a significant demand for these services. Efforts to support veterans' health and well-being through government programs, private sector initiatives, and veteran-focused organizations contribute to the overall market landscape.</a:t>
            </a:r>
          </a:p>
          <a:p>
            <a:endParaRPr lang="en-US" dirty="0"/>
          </a:p>
        </p:txBody>
      </p:sp>
      <p:sp>
        <p:nvSpPr>
          <p:cNvPr id="3" name="Title 2"/>
          <p:cNvSpPr>
            <a:spLocks noGrp="1"/>
          </p:cNvSpPr>
          <p:nvPr>
            <p:ph type="title"/>
          </p:nvPr>
        </p:nvSpPr>
        <p:spPr>
          <a:xfrm>
            <a:off x="2437493" y="415435"/>
            <a:ext cx="3960586" cy="566129"/>
          </a:xfrm>
        </p:spPr>
        <p:txBody>
          <a:bodyPr>
            <a:normAutofit fontScale="90000"/>
          </a:bodyPr>
          <a:lstStyle/>
          <a:p>
            <a:r>
              <a:rPr lang="en-US" sz="3200" b="1" dirty="0">
                <a:latin typeface="Corbel"/>
                <a:cs typeface="Corbel"/>
              </a:rPr>
              <a:t>Market Size</a:t>
            </a:r>
            <a:r>
              <a:rPr lang="en-US" sz="3200" dirty="0" smtClean="0">
                <a:latin typeface="Corbel"/>
                <a:cs typeface="Corbel"/>
              </a:rPr>
              <a:t>: Veterans  </a:t>
            </a:r>
            <a:endParaRPr lang="en-US" sz="3200" dirty="0"/>
          </a:p>
        </p:txBody>
      </p:sp>
    </p:spTree>
    <p:extLst>
      <p:ext uri="{BB962C8B-B14F-4D97-AF65-F5344CB8AC3E}">
        <p14:creationId xmlns:p14="http://schemas.microsoft.com/office/powerpoint/2010/main" val="31114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31480"/>
            <a:ext cx="7408333" cy="4965793"/>
          </a:xfrm>
        </p:spPr>
        <p:txBody>
          <a:bodyPr>
            <a:noAutofit/>
          </a:bodyPr>
          <a:lstStyle/>
          <a:p>
            <a:pPr marL="457200" indent="-457200">
              <a:buAutoNum type="arabicParenR"/>
            </a:pPr>
            <a:r>
              <a:rPr lang="en-US" sz="1200" dirty="0" smtClean="0">
                <a:solidFill>
                  <a:srgbClr val="000000"/>
                </a:solidFill>
                <a:latin typeface="Corbel"/>
                <a:cs typeface="Corbel"/>
              </a:rPr>
              <a:t>Prevalence </a:t>
            </a:r>
            <a:r>
              <a:rPr lang="en-US" sz="1200" dirty="0">
                <a:solidFill>
                  <a:srgbClr val="000000"/>
                </a:solidFill>
                <a:latin typeface="Corbel"/>
                <a:cs typeface="Corbel"/>
              </a:rPr>
              <a:t>of Autoimmune </a:t>
            </a:r>
            <a:r>
              <a:rPr lang="en-US" sz="1200" dirty="0" smtClean="0">
                <a:solidFill>
                  <a:srgbClr val="000000"/>
                </a:solidFill>
                <a:latin typeface="Corbel"/>
                <a:cs typeface="Corbel"/>
              </a:rPr>
              <a:t>Conditions: </a:t>
            </a:r>
            <a:r>
              <a:rPr lang="en-US" sz="1200" dirty="0">
                <a:solidFill>
                  <a:srgbClr val="000000"/>
                </a:solidFill>
                <a:latin typeface="Corbel"/>
                <a:cs typeface="Corbel"/>
              </a:rPr>
              <a:t>According to the American Autoimmune Related Diseases Association (AARDA), autoimmune diseases collectively affect approximately 50 million Americans, and the prevalence is rising. Similarly, in Canada, autoimmune diseases impact a significant portion of the </a:t>
            </a:r>
            <a:r>
              <a:rPr lang="en-US" sz="1200" dirty="0" smtClean="0">
                <a:solidFill>
                  <a:srgbClr val="000000"/>
                </a:solidFill>
                <a:latin typeface="Corbel"/>
                <a:cs typeface="Corbel"/>
              </a:rPr>
              <a:t>population. approx. 5% or $2 Million.</a:t>
            </a:r>
          </a:p>
          <a:p>
            <a:pPr marL="0" indent="0">
              <a:buNone/>
            </a:pPr>
            <a:endParaRPr lang="en-US" sz="1200" dirty="0" smtClean="0">
              <a:solidFill>
                <a:srgbClr val="000000"/>
              </a:solidFill>
              <a:latin typeface="Corbel"/>
              <a:cs typeface="Corbel"/>
            </a:endParaRPr>
          </a:p>
          <a:p>
            <a:pPr marL="457200" indent="-457200">
              <a:buAutoNum type="arabicParenR"/>
            </a:pPr>
            <a:r>
              <a:rPr lang="en-US" sz="1200" dirty="0" smtClean="0">
                <a:solidFill>
                  <a:srgbClr val="000000"/>
                </a:solidFill>
                <a:latin typeface="Corbel"/>
                <a:cs typeface="Corbel"/>
              </a:rPr>
              <a:t>Demand </a:t>
            </a:r>
            <a:r>
              <a:rPr lang="en-US" sz="1200" dirty="0">
                <a:solidFill>
                  <a:srgbClr val="000000"/>
                </a:solidFill>
                <a:latin typeface="Corbel"/>
                <a:cs typeface="Corbel"/>
              </a:rPr>
              <a:t>for Holistic Wellness </a:t>
            </a:r>
            <a:r>
              <a:rPr lang="en-US" sz="1200" dirty="0" smtClean="0">
                <a:solidFill>
                  <a:srgbClr val="000000"/>
                </a:solidFill>
                <a:latin typeface="Corbel"/>
                <a:cs typeface="Corbel"/>
              </a:rPr>
              <a:t>Services: </a:t>
            </a:r>
            <a:r>
              <a:rPr lang="en-US" sz="1200" dirty="0">
                <a:solidFill>
                  <a:srgbClr val="000000"/>
                </a:solidFill>
                <a:latin typeface="Corbel"/>
                <a:cs typeface="Corbel"/>
              </a:rPr>
              <a:t>There is a growing interest among individuals with autoimmune conditions in complementary and alternative therapies to manage their health. Many people seek holistic approaches that address both physical and emotional well-</a:t>
            </a:r>
            <a:r>
              <a:rPr lang="en-US" sz="1200" dirty="0" smtClean="0">
                <a:solidFill>
                  <a:srgbClr val="000000"/>
                </a:solidFill>
                <a:latin typeface="Corbel"/>
                <a:cs typeface="Corbel"/>
              </a:rPr>
              <a:t>being.</a:t>
            </a:r>
          </a:p>
          <a:p>
            <a:pPr marL="457200" indent="-457200">
              <a:buAutoNum type="arabicParenR"/>
            </a:pPr>
            <a:endParaRPr lang="en-US" sz="1200" dirty="0">
              <a:solidFill>
                <a:srgbClr val="000000"/>
              </a:solidFill>
              <a:latin typeface="Corbel"/>
              <a:cs typeface="Corbel"/>
            </a:endParaRPr>
          </a:p>
          <a:p>
            <a:pPr marL="457200" indent="-457200">
              <a:buAutoNum type="arabicParenR"/>
            </a:pPr>
            <a:r>
              <a:rPr lang="en-US" sz="1200" dirty="0" smtClean="0">
                <a:solidFill>
                  <a:srgbClr val="000000"/>
                </a:solidFill>
                <a:latin typeface="Corbel"/>
                <a:cs typeface="Corbel"/>
              </a:rPr>
              <a:t>Specialized </a:t>
            </a:r>
            <a:r>
              <a:rPr lang="en-US" sz="1200" dirty="0">
                <a:solidFill>
                  <a:srgbClr val="000000"/>
                </a:solidFill>
                <a:latin typeface="Corbel"/>
                <a:cs typeface="Corbel"/>
              </a:rPr>
              <a:t>Wellness </a:t>
            </a:r>
            <a:r>
              <a:rPr lang="en-US" sz="1200" dirty="0" smtClean="0">
                <a:solidFill>
                  <a:srgbClr val="000000"/>
                </a:solidFill>
                <a:latin typeface="Corbel"/>
                <a:cs typeface="Corbel"/>
              </a:rPr>
              <a:t>Needs: </a:t>
            </a:r>
            <a:r>
              <a:rPr lang="en-US" sz="1200" dirty="0">
                <a:solidFill>
                  <a:srgbClr val="000000"/>
                </a:solidFill>
                <a:latin typeface="Corbel"/>
                <a:cs typeface="Corbel"/>
              </a:rPr>
              <a:t>People with autoimmune conditions often have specific wellness needs, including dietary considerations, stress management techniques, and support for managing symptoms and flare-</a:t>
            </a:r>
            <a:r>
              <a:rPr lang="en-US" sz="1200" dirty="0" smtClean="0">
                <a:solidFill>
                  <a:srgbClr val="000000"/>
                </a:solidFill>
                <a:latin typeface="Corbel"/>
                <a:cs typeface="Corbel"/>
              </a:rPr>
              <a:t>ups.  </a:t>
            </a:r>
          </a:p>
          <a:p>
            <a:pPr marL="457200" indent="-457200">
              <a:buAutoNum type="arabicParenR"/>
            </a:pPr>
            <a:endParaRPr lang="en-US" sz="1200" dirty="0" smtClean="0">
              <a:solidFill>
                <a:srgbClr val="000000"/>
              </a:solidFill>
              <a:latin typeface="Corbel"/>
              <a:cs typeface="Corbel"/>
            </a:endParaRPr>
          </a:p>
          <a:p>
            <a:pPr marL="457200" indent="-457200">
              <a:buAutoNum type="arabicParenR"/>
            </a:pPr>
            <a:r>
              <a:rPr lang="en-US" sz="1200" dirty="0" smtClean="0">
                <a:solidFill>
                  <a:srgbClr val="000000"/>
                </a:solidFill>
                <a:latin typeface="Corbel"/>
                <a:cs typeface="Corbel"/>
              </a:rPr>
              <a:t> Accessibility </a:t>
            </a:r>
            <a:r>
              <a:rPr lang="en-US" sz="1200" dirty="0">
                <a:solidFill>
                  <a:srgbClr val="000000"/>
                </a:solidFill>
                <a:latin typeface="Corbel"/>
                <a:cs typeface="Corbel"/>
              </a:rPr>
              <a:t>and </a:t>
            </a:r>
            <a:r>
              <a:rPr lang="en-US" sz="1200" dirty="0" smtClean="0">
                <a:solidFill>
                  <a:srgbClr val="000000"/>
                </a:solidFill>
                <a:latin typeface="Corbel"/>
                <a:cs typeface="Corbel"/>
              </a:rPr>
              <a:t>Affordability: We would evaluate </a:t>
            </a:r>
            <a:r>
              <a:rPr lang="en-US" sz="1200" dirty="0">
                <a:solidFill>
                  <a:srgbClr val="000000"/>
                </a:solidFill>
                <a:latin typeface="Corbel"/>
                <a:cs typeface="Corbel"/>
              </a:rPr>
              <a:t>the accessibility and affordability of wellness services for individuals with autoimmune conditions. Consider factors such as insurance coverage, out-of-pocket expenses, and the availability of financial assistance </a:t>
            </a:r>
            <a:r>
              <a:rPr lang="en-US" sz="1200" dirty="0" smtClean="0">
                <a:solidFill>
                  <a:srgbClr val="000000"/>
                </a:solidFill>
                <a:latin typeface="Corbel"/>
                <a:cs typeface="Corbel"/>
              </a:rPr>
              <a:t>programs</a:t>
            </a:r>
          </a:p>
          <a:p>
            <a:pPr marL="457200" indent="-457200">
              <a:buAutoNum type="arabicParenR"/>
            </a:pPr>
            <a:endParaRPr lang="en-US" sz="1200" dirty="0">
              <a:solidFill>
                <a:srgbClr val="000000"/>
              </a:solidFill>
              <a:latin typeface="Corbel"/>
              <a:cs typeface="Corbel"/>
            </a:endParaRPr>
          </a:p>
          <a:p>
            <a:pPr marL="457200" indent="-457200">
              <a:buAutoNum type="arabicParenR"/>
            </a:pPr>
            <a:r>
              <a:rPr lang="en-US" sz="1200" dirty="0" smtClean="0">
                <a:solidFill>
                  <a:srgbClr val="000000"/>
                </a:solidFill>
                <a:latin typeface="Corbel"/>
                <a:cs typeface="Corbel"/>
              </a:rPr>
              <a:t>Market </a:t>
            </a:r>
            <a:r>
              <a:rPr lang="en-US" sz="1200" dirty="0">
                <a:solidFill>
                  <a:srgbClr val="000000"/>
                </a:solidFill>
                <a:latin typeface="Corbel"/>
                <a:cs typeface="Corbel"/>
              </a:rPr>
              <a:t>Growth </a:t>
            </a:r>
            <a:r>
              <a:rPr lang="en-US" sz="1200" dirty="0" smtClean="0">
                <a:solidFill>
                  <a:srgbClr val="000000"/>
                </a:solidFill>
                <a:latin typeface="Corbel"/>
                <a:cs typeface="Corbel"/>
              </a:rPr>
              <a:t>Potential: </a:t>
            </a:r>
            <a:r>
              <a:rPr lang="en-US" sz="1200" dirty="0">
                <a:solidFill>
                  <a:srgbClr val="000000"/>
                </a:solidFill>
                <a:latin typeface="Corbel"/>
                <a:cs typeface="Corbel"/>
              </a:rPr>
              <a:t>With the increasing prevalence of autoimmune diseases and the growing interest in holistic wellness approaches, there may be significant growth potential for businesses that cater to this niche </a:t>
            </a:r>
            <a:r>
              <a:rPr lang="en-US" sz="1200" dirty="0" smtClean="0">
                <a:solidFill>
                  <a:srgbClr val="000000"/>
                </a:solidFill>
                <a:latin typeface="Corbel"/>
                <a:cs typeface="Corbel"/>
              </a:rPr>
              <a:t>market.</a:t>
            </a:r>
          </a:p>
          <a:p>
            <a:pPr marL="457200" indent="-457200">
              <a:buAutoNum type="arabicParenR"/>
            </a:pPr>
            <a:endParaRPr lang="en-US" sz="1200" dirty="0" smtClean="0">
              <a:solidFill>
                <a:srgbClr val="000000"/>
              </a:solidFill>
              <a:latin typeface="Corbel"/>
              <a:cs typeface="Corbel"/>
            </a:endParaRPr>
          </a:p>
          <a:p>
            <a:pPr marL="0" indent="0">
              <a:buNone/>
            </a:pPr>
            <a:r>
              <a:rPr lang="en-US" sz="1200" dirty="0" smtClean="0">
                <a:solidFill>
                  <a:srgbClr val="000000"/>
                </a:solidFill>
                <a:latin typeface="Corbel"/>
                <a:cs typeface="Corbel"/>
              </a:rPr>
              <a:t>While </a:t>
            </a:r>
            <a:r>
              <a:rPr lang="en-US" sz="1200" dirty="0">
                <a:solidFill>
                  <a:srgbClr val="000000"/>
                </a:solidFill>
                <a:latin typeface="Corbel"/>
                <a:cs typeface="Corbel"/>
              </a:rPr>
              <a:t>it's challenging to provide an exact market size, conducting thorough market research, including analyzing demographic data, consumer trends, and industry reports, can help estimate the potential market size and identify opportunities for growth in the wellness business catering to people with autoimmune conditions.</a:t>
            </a:r>
          </a:p>
        </p:txBody>
      </p:sp>
      <p:sp>
        <p:nvSpPr>
          <p:cNvPr id="3" name="Title 2"/>
          <p:cNvSpPr>
            <a:spLocks noGrp="1"/>
          </p:cNvSpPr>
          <p:nvPr>
            <p:ph type="title"/>
          </p:nvPr>
        </p:nvSpPr>
        <p:spPr>
          <a:xfrm>
            <a:off x="983343" y="338328"/>
            <a:ext cx="4568371" cy="659529"/>
          </a:xfrm>
        </p:spPr>
        <p:txBody>
          <a:bodyPr>
            <a:normAutofit fontScale="90000"/>
          </a:bodyPr>
          <a:lstStyle/>
          <a:p>
            <a:r>
              <a:rPr lang="en-US" sz="3200" b="1" dirty="0" smtClean="0">
                <a:latin typeface="Corbel"/>
                <a:cs typeface="Corbel"/>
              </a:rPr>
              <a:t>Market Size: Autoimmune</a:t>
            </a:r>
            <a:endParaRPr lang="en-US" sz="3200" b="1" dirty="0">
              <a:latin typeface="Corbel"/>
              <a:cs typeface="Corbel"/>
            </a:endParaRPr>
          </a:p>
        </p:txBody>
      </p:sp>
    </p:spTree>
    <p:extLst>
      <p:ext uri="{BB962C8B-B14F-4D97-AF65-F5344CB8AC3E}">
        <p14:creationId xmlns:p14="http://schemas.microsoft.com/office/powerpoint/2010/main" val="1558823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73129" y="344381"/>
            <a:ext cx="2346202" cy="584776"/>
          </a:xfrm>
          <a:prstGeom prst="rect">
            <a:avLst/>
          </a:prstGeom>
          <a:noFill/>
        </p:spPr>
        <p:txBody>
          <a:bodyPr wrap="square" rtlCol="0">
            <a:spAutoFit/>
          </a:bodyPr>
          <a:lstStyle/>
          <a:p>
            <a:r>
              <a:rPr lang="en-US" sz="3200" b="1" dirty="0" smtClean="0">
                <a:solidFill>
                  <a:srgbClr val="FFFFFF"/>
                </a:solidFill>
                <a:latin typeface="+mj-lt"/>
              </a:rPr>
              <a:t>Grants </a:t>
            </a:r>
            <a:endParaRPr lang="en-US" sz="3200" b="1" dirty="0">
              <a:solidFill>
                <a:srgbClr val="FFFFFF"/>
              </a:solidFill>
              <a:latin typeface="+mj-lt"/>
            </a:endParaRPr>
          </a:p>
        </p:txBody>
      </p:sp>
      <p:sp>
        <p:nvSpPr>
          <p:cNvPr id="4" name="TextBox 3"/>
          <p:cNvSpPr txBox="1"/>
          <p:nvPr/>
        </p:nvSpPr>
        <p:spPr>
          <a:xfrm>
            <a:off x="699555" y="1214925"/>
            <a:ext cx="7447578" cy="5478422"/>
          </a:xfrm>
          <a:prstGeom prst="rect">
            <a:avLst/>
          </a:prstGeom>
          <a:noFill/>
        </p:spPr>
        <p:txBody>
          <a:bodyPr wrap="square" rtlCol="0">
            <a:spAutoFit/>
          </a:bodyPr>
          <a:lstStyle/>
          <a:p>
            <a:r>
              <a:rPr lang="en-US" sz="1400" dirty="0">
                <a:latin typeface="Corbel"/>
                <a:cs typeface="Corbel"/>
              </a:rPr>
              <a:t>As mentioned, obtaining loans and lines of credit from banks or other financial institutions to finance specific aspects of the project, such as construction or equipment purchases would be our last resort.  We would prefer to source our financial needs from our existing businesses, savings, and angel donors.  Establishing a relationship with several close relatives to help with the initial purchase cost and upgrades roughly estimated around $6 million and creating a payment plan to be debt free within 5 -7 years.  This method would help us to avoid additional interests costs on the property. </a:t>
            </a:r>
            <a:br>
              <a:rPr lang="en-US" sz="1400" dirty="0">
                <a:latin typeface="Corbel"/>
                <a:cs typeface="Corbel"/>
              </a:rPr>
            </a:br>
            <a:r>
              <a:rPr lang="en-US" sz="1400" dirty="0">
                <a:latin typeface="Corbel"/>
                <a:cs typeface="Corbel"/>
              </a:rPr>
              <a:t/>
            </a:r>
            <a:br>
              <a:rPr lang="en-US" sz="1400" dirty="0">
                <a:latin typeface="Corbel"/>
                <a:cs typeface="Corbel"/>
              </a:rPr>
            </a:br>
            <a:r>
              <a:rPr lang="en-US" sz="1400" b="1" dirty="0">
                <a:latin typeface="Corbel"/>
                <a:cs typeface="Corbel"/>
              </a:rPr>
              <a:t>Government Grants and Incentives:</a:t>
            </a:r>
            <a:br>
              <a:rPr lang="en-US" sz="1400" b="1" dirty="0">
                <a:latin typeface="Corbel"/>
                <a:cs typeface="Corbel"/>
              </a:rPr>
            </a:br>
            <a:r>
              <a:rPr lang="en-US" sz="1400" dirty="0">
                <a:latin typeface="Corbel"/>
                <a:cs typeface="Corbel"/>
              </a:rPr>
              <a:t>Government agencies at the federal, provincial, and municipal levels may offer grants, subsidies, or tax incentives to support businesses in the tourism and hospitality sector.  Down To Earth Catering and Tours has researched relevant government programs aimed at promoting economic development, tourism, or sustainable business practices.  </a:t>
            </a:r>
            <a:br>
              <a:rPr lang="en-US" sz="1400" dirty="0">
                <a:latin typeface="Corbel"/>
                <a:cs typeface="Corbel"/>
              </a:rPr>
            </a:br>
            <a:r>
              <a:rPr lang="en-US" sz="1400" dirty="0">
                <a:latin typeface="Corbel"/>
                <a:cs typeface="Corbel"/>
              </a:rPr>
              <a:t/>
            </a:r>
            <a:br>
              <a:rPr lang="en-US" sz="1400" dirty="0">
                <a:latin typeface="Corbel"/>
                <a:cs typeface="Corbel"/>
              </a:rPr>
            </a:br>
            <a:r>
              <a:rPr lang="en-US" sz="1400" dirty="0">
                <a:latin typeface="Corbel"/>
                <a:cs typeface="Corbel"/>
              </a:rPr>
              <a:t>The larger collective has also explored the option for affordable housing grants and subsidies, non-profits for wellness centers, schools and academies, art collectives, farming and agriculture and found they could provide a good back up plan for covering some of our operational costs.  </a:t>
            </a:r>
            <a:endParaRPr lang="en-US" sz="1400" dirty="0" smtClean="0">
              <a:latin typeface="Corbel"/>
              <a:cs typeface="Corbel"/>
            </a:endParaRPr>
          </a:p>
          <a:p>
            <a:endParaRPr lang="en-US" sz="1400" dirty="0">
              <a:latin typeface="Corbel"/>
              <a:cs typeface="Corbel"/>
            </a:endParaRPr>
          </a:p>
          <a:p>
            <a:r>
              <a:rPr lang="en-US" sz="1400" dirty="0" smtClean="0">
                <a:latin typeface="Corbel"/>
                <a:cs typeface="Corbel"/>
              </a:rPr>
              <a:t>Our </a:t>
            </a:r>
            <a:r>
              <a:rPr lang="en-US" sz="1400" dirty="0">
                <a:latin typeface="Corbel"/>
                <a:cs typeface="Corbel"/>
              </a:rPr>
              <a:t>collectives current plans would make us applicable for many of them, however we are going to remain privately funded for the time being as we are coming to together with a shared vision and desire to be self-sufficient and free from as much government overreach as possible.  While of course, following the existing societal rules and regulations there will be less red tape for us if we don’t choose the path of government funded programs. </a:t>
            </a:r>
            <a:br>
              <a:rPr lang="en-US" sz="1400" dirty="0">
                <a:latin typeface="Corbel"/>
                <a:cs typeface="Corbel"/>
              </a:rPr>
            </a:br>
            <a:r>
              <a:rPr lang="en-US" sz="1400" b="1" dirty="0">
                <a:latin typeface="Corbel"/>
                <a:cs typeface="Corbel"/>
              </a:rPr>
              <a:t/>
            </a:r>
            <a:br>
              <a:rPr lang="en-US" sz="1400" b="1" dirty="0">
                <a:latin typeface="Corbel"/>
                <a:cs typeface="Corbel"/>
              </a:rPr>
            </a:br>
            <a:endParaRPr lang="en-US" sz="1400" dirty="0">
              <a:latin typeface="Corbel"/>
              <a:cs typeface="Corbel"/>
            </a:endParaRPr>
          </a:p>
        </p:txBody>
      </p:sp>
    </p:spTree>
    <p:extLst>
      <p:ext uri="{BB962C8B-B14F-4D97-AF65-F5344CB8AC3E}">
        <p14:creationId xmlns:p14="http://schemas.microsoft.com/office/powerpoint/2010/main" val="3713036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34107" y="279809"/>
            <a:ext cx="3928274" cy="584776"/>
          </a:xfrm>
          <a:prstGeom prst="rect">
            <a:avLst/>
          </a:prstGeom>
          <a:noFill/>
        </p:spPr>
        <p:txBody>
          <a:bodyPr wrap="square" rtlCol="0">
            <a:spAutoFit/>
          </a:bodyPr>
          <a:lstStyle/>
          <a:p>
            <a:r>
              <a:rPr lang="en-US" sz="3200" b="1" dirty="0">
                <a:solidFill>
                  <a:srgbClr val="FFFFFF"/>
                </a:solidFill>
                <a:latin typeface="+mj-lt"/>
              </a:rPr>
              <a:t>Fundraising </a:t>
            </a:r>
            <a:r>
              <a:rPr lang="en-US" sz="3200" b="1" dirty="0" smtClean="0">
                <a:solidFill>
                  <a:srgbClr val="FFFFFF"/>
                </a:solidFill>
                <a:latin typeface="+mj-lt"/>
              </a:rPr>
              <a:t>Strategies</a:t>
            </a:r>
            <a:endParaRPr lang="en-US" sz="3200" b="1" dirty="0">
              <a:solidFill>
                <a:srgbClr val="FFFFFF"/>
              </a:solidFill>
              <a:latin typeface="+mj-lt"/>
            </a:endParaRPr>
          </a:p>
        </p:txBody>
      </p:sp>
      <p:sp>
        <p:nvSpPr>
          <p:cNvPr id="3" name="TextBox 2"/>
          <p:cNvSpPr txBox="1"/>
          <p:nvPr/>
        </p:nvSpPr>
        <p:spPr>
          <a:xfrm>
            <a:off x="634980" y="864585"/>
            <a:ext cx="8340857" cy="5909308"/>
          </a:xfrm>
          <a:prstGeom prst="rect">
            <a:avLst/>
          </a:prstGeom>
          <a:noFill/>
        </p:spPr>
        <p:txBody>
          <a:bodyPr wrap="square" rtlCol="0">
            <a:spAutoFit/>
          </a:bodyPr>
          <a:lstStyle/>
          <a:p>
            <a:r>
              <a:rPr lang="en-US" sz="1400" dirty="0">
                <a:latin typeface="+mj-lt"/>
              </a:rPr>
              <a:t>Fundraising is the part of a non-profit organization’s resource procurement through which cash, donations in kind, and volunteer work are obtained without any market-based material return. Therefore, systematic marketing is integral to the Holistic Wellness and Lifestyle’s fundraising strategy. The rapid development of the Internet has created a pool of potential online donors and activists that is at least as large as the pool of people currently being reached by direct mail. Holistic Wellness and Lifestyle cannot afford to ignore the Internet to remain viable and continue to attract supporters; the Internet will be an essential part of its communications mix.</a:t>
            </a:r>
          </a:p>
          <a:p>
            <a:r>
              <a:rPr lang="en-US" sz="1400" b="1" dirty="0">
                <a:latin typeface="+mj-lt"/>
              </a:rPr>
              <a:t>Click-And-Donate Web Sites</a:t>
            </a:r>
          </a:p>
          <a:p>
            <a:r>
              <a:rPr lang="en-US" sz="1400" dirty="0">
                <a:latin typeface="+mj-lt"/>
              </a:rPr>
              <a:t>The Organization will also use click-and-donate websites to help businesses and individuals sponsor good causes. The donation site concept is unique in bringing together partners that may not have interacted with each other through the Internet. Numerous non- profit sites are using the click-and-donate concept.</a:t>
            </a:r>
          </a:p>
          <a:p>
            <a:r>
              <a:rPr lang="en-US" sz="1400" dirty="0">
                <a:latin typeface="+mj-lt"/>
              </a:rPr>
              <a:t>Fundraising Portals</a:t>
            </a:r>
          </a:p>
          <a:p>
            <a:r>
              <a:rPr lang="en-US" sz="1400" dirty="0">
                <a:latin typeface="+mj-lt"/>
              </a:rPr>
              <a:t>The Organization will also use fundraising portals as a common source of information to set tools and resources to help integrate the Internet’s power into its operations, establish an online presence, and receive donations. Media giants AOL, Cisco Systems, and Yahoo! are collaborating with several non-profit organizations, including the American Red Cross, the Benton Foundation, </a:t>
            </a:r>
            <a:r>
              <a:rPr lang="en-US" sz="1400" dirty="0" err="1">
                <a:latin typeface="+mj-lt"/>
              </a:rPr>
              <a:t>GuideStar</a:t>
            </a:r>
            <a:r>
              <a:rPr lang="en-US" sz="1400" dirty="0">
                <a:latin typeface="+mj-lt"/>
              </a:rPr>
              <a:t>, </a:t>
            </a:r>
            <a:r>
              <a:rPr lang="en-US" sz="1400" dirty="0" err="1">
                <a:latin typeface="+mj-lt"/>
              </a:rPr>
              <a:t>TechSoup</a:t>
            </a:r>
            <a:r>
              <a:rPr lang="en-US" sz="1400" dirty="0">
                <a:latin typeface="+mj-lt"/>
              </a:rPr>
              <a:t> and the W. K. Kellogg Foundation, to foster the informed use of the Internet for civic participation and philanthropy by engaging citizens to participate in social causes.</a:t>
            </a:r>
          </a:p>
          <a:p>
            <a:r>
              <a:rPr lang="en-US" sz="1400" b="1" dirty="0">
                <a:latin typeface="+mj-lt"/>
              </a:rPr>
              <a:t>Building Relationships on The Internet</a:t>
            </a:r>
          </a:p>
          <a:p>
            <a:r>
              <a:rPr lang="en-US" sz="1400" dirty="0">
                <a:latin typeface="+mj-lt"/>
              </a:rPr>
              <a:t>Ideally, online fundraising consists of four stages: information gathering, decision making, a donation (transaction), and post-donation (relationship building). Holistic Wellness and Lifestyle will take a similar approach. Identifies donor acquisition, donor retention, speed of response, administrative efficiency, and income periodicity as critical areas of impact.</a:t>
            </a:r>
          </a:p>
          <a:p>
            <a:r>
              <a:rPr lang="en-US" sz="1400" b="1" dirty="0">
                <a:latin typeface="+mj-lt"/>
              </a:rPr>
              <a:t>Receipts and Taxes</a:t>
            </a:r>
          </a:p>
          <a:p>
            <a:r>
              <a:rPr lang="en-US" sz="1400" dirty="0">
                <a:latin typeface="+mj-lt"/>
              </a:rPr>
              <a:t>The Organization’s donations will be exempt from taxes. The donor can also claim tax-deductible donations within the guidelines of </a:t>
            </a:r>
            <a:r>
              <a:rPr lang="en-US" sz="1400" dirty="0" smtClean="0">
                <a:latin typeface="+mj-lt"/>
              </a:rPr>
              <a:t>Canadian law </a:t>
            </a:r>
            <a:r>
              <a:rPr lang="en-US" sz="1400" dirty="0">
                <a:latin typeface="+mj-lt"/>
              </a:rPr>
              <a:t>by keeping donation receipts. The Company will send the tickets to the donor upon successful inflows</a:t>
            </a:r>
            <a:r>
              <a:rPr lang="en-US" sz="1400" dirty="0" smtClean="0">
                <a:latin typeface="+mj-lt"/>
              </a:rPr>
              <a:t>.</a:t>
            </a:r>
            <a:endParaRPr lang="en-US" sz="1400" dirty="0">
              <a:latin typeface="+mj-lt"/>
            </a:endParaRPr>
          </a:p>
        </p:txBody>
      </p:sp>
    </p:spTree>
    <p:extLst>
      <p:ext uri="{BB962C8B-B14F-4D97-AF65-F5344CB8AC3E}">
        <p14:creationId xmlns:p14="http://schemas.microsoft.com/office/powerpoint/2010/main" val="59266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2260" y="1579630"/>
            <a:ext cx="8106899" cy="4401204"/>
          </a:xfrm>
          <a:prstGeom prst="rect">
            <a:avLst/>
          </a:prstGeom>
          <a:noFill/>
        </p:spPr>
        <p:txBody>
          <a:bodyPr wrap="square" rtlCol="0">
            <a:spAutoFit/>
          </a:bodyPr>
          <a:lstStyle/>
          <a:p>
            <a:r>
              <a:rPr lang="en-US" sz="1400" b="1" dirty="0" smtClean="0">
                <a:latin typeface="Corbel"/>
                <a:cs typeface="Corbel"/>
              </a:rPr>
              <a:t>1. Timely </a:t>
            </a:r>
            <a:r>
              <a:rPr lang="en-US" sz="1400" b="1" dirty="0">
                <a:latin typeface="Corbel"/>
                <a:cs typeface="Corbel"/>
              </a:rPr>
              <a:t>communication </a:t>
            </a:r>
            <a:r>
              <a:rPr lang="en-US" sz="1400" dirty="0">
                <a:latin typeface="Corbel"/>
                <a:cs typeface="Corbel"/>
              </a:rPr>
              <a:t>of the company’s facts and progress highlights how important their support was and how prudently the Organization has customized it. This will increase the confidence of the sponsors and give them satisfaction with their expenditure</a:t>
            </a:r>
            <a:r>
              <a:rPr lang="en-US" sz="1400" dirty="0" smtClean="0">
                <a:latin typeface="Corbel"/>
                <a:cs typeface="Corbel"/>
              </a:rPr>
              <a:t>.</a:t>
            </a:r>
          </a:p>
          <a:p>
            <a:pPr marL="342900" indent="-342900">
              <a:buAutoNum type="arabicPeriod"/>
            </a:pPr>
            <a:endParaRPr lang="en-US" sz="1400" dirty="0">
              <a:latin typeface="Corbel"/>
              <a:cs typeface="Corbel"/>
            </a:endParaRPr>
          </a:p>
          <a:p>
            <a:r>
              <a:rPr lang="en-US" sz="1400" b="1" dirty="0">
                <a:latin typeface="Corbel"/>
                <a:cs typeface="Corbel"/>
              </a:rPr>
              <a:t>2. Avoid Creating Emergencies </a:t>
            </a:r>
            <a:r>
              <a:rPr lang="en-US" sz="1400" dirty="0" smtClean="0">
                <a:latin typeface="Corbel"/>
                <a:cs typeface="Corbel"/>
              </a:rPr>
              <a:t>–Earth Medicine Retreats will </a:t>
            </a:r>
            <a:r>
              <a:rPr lang="en-US" sz="1400" dirty="0">
                <a:latin typeface="Corbel"/>
                <a:cs typeface="Corbel"/>
              </a:rPr>
              <a:t>avoid putting sponsors, members, and supporters in an instant payment situation, creating an adverse long-term impact. A communicated payment timeline/schedule will put the supporters at</a:t>
            </a:r>
          </a:p>
          <a:p>
            <a:r>
              <a:rPr lang="en-US" sz="1400" dirty="0">
                <a:latin typeface="Corbel"/>
                <a:cs typeface="Corbel"/>
              </a:rPr>
              <a:t>ease and ensure flexibility</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3. Propagating Supporters </a:t>
            </a:r>
            <a:r>
              <a:rPr lang="en-US" sz="1400" dirty="0">
                <a:latin typeface="Corbel"/>
                <a:cs typeface="Corbel"/>
              </a:rPr>
              <a:t>– The Company will always recognize and appreciate the contribution of its members. This may </a:t>
            </a:r>
            <a:r>
              <a:rPr lang="en-US" sz="1400" dirty="0" smtClean="0">
                <a:latin typeface="Corbel"/>
                <a:cs typeface="Corbel"/>
              </a:rPr>
              <a:t>include displaying </a:t>
            </a:r>
            <a:r>
              <a:rPr lang="en-US" sz="1400" dirty="0">
                <a:latin typeface="Corbel"/>
                <a:cs typeface="Corbel"/>
              </a:rPr>
              <a:t>their names at the events and sending them a souvenir or certificate to acknowledge their efforts. This can also </a:t>
            </a:r>
            <a:r>
              <a:rPr lang="en-US" sz="1400" dirty="0" smtClean="0">
                <a:latin typeface="Corbel"/>
                <a:cs typeface="Corbel"/>
              </a:rPr>
              <a:t>benefit prospective </a:t>
            </a:r>
            <a:r>
              <a:rPr lang="en-US" sz="1400" dirty="0">
                <a:latin typeface="Corbel"/>
                <a:cs typeface="Corbel"/>
              </a:rPr>
              <a:t>donors, and members as the person may show his friends and family and motivate them for the cause</a:t>
            </a:r>
            <a:r>
              <a:rPr lang="en-US" sz="1400" dirty="0" smtClean="0">
                <a:latin typeface="Corbel"/>
                <a:cs typeface="Corbel"/>
              </a:rPr>
              <a:t>.</a:t>
            </a:r>
          </a:p>
          <a:p>
            <a:endParaRPr lang="en-US" sz="1400" dirty="0">
              <a:latin typeface="Corbel"/>
              <a:cs typeface="Corbel"/>
            </a:endParaRPr>
          </a:p>
          <a:p>
            <a:r>
              <a:rPr lang="en-US" sz="1400" dirty="0">
                <a:latin typeface="Corbel"/>
                <a:cs typeface="Corbel"/>
              </a:rPr>
              <a:t>4. </a:t>
            </a:r>
            <a:r>
              <a:rPr lang="en-US" sz="1400" b="1" dirty="0">
                <a:latin typeface="Corbel"/>
                <a:cs typeface="Corbel"/>
              </a:rPr>
              <a:t>Genuine Respect </a:t>
            </a:r>
            <a:r>
              <a:rPr lang="en-US" sz="1400" dirty="0">
                <a:latin typeface="Corbel"/>
                <a:cs typeface="Corbel"/>
              </a:rPr>
              <a:t>– Donors are the Organization’s lifeblood; they shall be given the utmost respect at all the Organization’s </a:t>
            </a:r>
            <a:r>
              <a:rPr lang="en-US" sz="1400" dirty="0" smtClean="0">
                <a:latin typeface="Corbel"/>
                <a:cs typeface="Corbel"/>
              </a:rPr>
              <a:t>events and </a:t>
            </a:r>
            <a:r>
              <a:rPr lang="en-US" sz="1400" dirty="0">
                <a:latin typeface="Corbel"/>
                <a:cs typeface="Corbel"/>
              </a:rPr>
              <a:t>activities. They deserve the honor as they are the ones who made it happen</a:t>
            </a:r>
            <a:r>
              <a:rPr lang="en-US" sz="1400" dirty="0" smtClean="0">
                <a:latin typeface="Corbel"/>
                <a:cs typeface="Corbel"/>
              </a:rPr>
              <a:t>.</a:t>
            </a:r>
          </a:p>
          <a:p>
            <a:endParaRPr lang="en-US" sz="1400" dirty="0">
              <a:latin typeface="Corbel"/>
              <a:cs typeface="Corbel"/>
            </a:endParaRPr>
          </a:p>
          <a:p>
            <a:r>
              <a:rPr lang="en-US" sz="1400" dirty="0">
                <a:latin typeface="Corbel"/>
                <a:cs typeface="Corbel"/>
              </a:rPr>
              <a:t>5. </a:t>
            </a:r>
            <a:r>
              <a:rPr lang="en-US" sz="1400" b="1" dirty="0">
                <a:latin typeface="Corbel"/>
                <a:cs typeface="Corbel"/>
              </a:rPr>
              <a:t>Embrace New Supporters </a:t>
            </a:r>
            <a:r>
              <a:rPr lang="en-US" sz="1400" dirty="0">
                <a:latin typeface="Corbel"/>
                <a:cs typeface="Corbel"/>
              </a:rPr>
              <a:t>– New Supporters shall also be welcomed, and there will be no difference in treating and dealing with </a:t>
            </a:r>
            <a:r>
              <a:rPr lang="en-US" sz="1400" dirty="0" smtClean="0">
                <a:latin typeface="Corbel"/>
                <a:cs typeface="Corbel"/>
              </a:rPr>
              <a:t>the existing </a:t>
            </a:r>
            <a:r>
              <a:rPr lang="en-US" sz="1400" dirty="0">
                <a:latin typeface="Corbel"/>
                <a:cs typeface="Corbel"/>
              </a:rPr>
              <a:t>supporters. There should be no frugality in gratitude, regardless of the timing or amount of the donation.</a:t>
            </a:r>
          </a:p>
        </p:txBody>
      </p:sp>
      <p:sp>
        <p:nvSpPr>
          <p:cNvPr id="3" name="TextBox 2"/>
          <p:cNvSpPr txBox="1"/>
          <p:nvPr/>
        </p:nvSpPr>
        <p:spPr>
          <a:xfrm>
            <a:off x="2658313" y="215238"/>
            <a:ext cx="6801832" cy="584776"/>
          </a:xfrm>
          <a:prstGeom prst="rect">
            <a:avLst/>
          </a:prstGeom>
          <a:noFill/>
        </p:spPr>
        <p:txBody>
          <a:bodyPr wrap="square" rtlCol="0">
            <a:spAutoFit/>
          </a:bodyPr>
          <a:lstStyle/>
          <a:p>
            <a:r>
              <a:rPr lang="en-US" sz="3200" b="1" dirty="0">
                <a:solidFill>
                  <a:srgbClr val="FFFFFF"/>
                </a:solidFill>
                <a:latin typeface="+mj-lt"/>
              </a:rPr>
              <a:t>Donor/Sponsor Retention Strategy</a:t>
            </a:r>
          </a:p>
        </p:txBody>
      </p:sp>
    </p:spTree>
    <p:extLst>
      <p:ext uri="{BB962C8B-B14F-4D97-AF65-F5344CB8AC3E}">
        <p14:creationId xmlns:p14="http://schemas.microsoft.com/office/powerpoint/2010/main" val="1259898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3298" y="169518"/>
            <a:ext cx="4621103" cy="646331"/>
          </a:xfrm>
          <a:prstGeom prst="rect">
            <a:avLst/>
          </a:prstGeom>
          <a:noFill/>
        </p:spPr>
        <p:txBody>
          <a:bodyPr wrap="square" rtlCol="0">
            <a:spAutoFit/>
          </a:bodyPr>
          <a:lstStyle/>
          <a:p>
            <a:r>
              <a:rPr lang="en-US" sz="3600" b="1" dirty="0">
                <a:solidFill>
                  <a:srgbClr val="FFFFFF"/>
                </a:solidFill>
                <a:latin typeface="+mj-lt"/>
              </a:rPr>
              <a:t> Competitive Analysis</a:t>
            </a:r>
          </a:p>
        </p:txBody>
      </p:sp>
      <p:sp>
        <p:nvSpPr>
          <p:cNvPr id="4" name="TextBox 3"/>
          <p:cNvSpPr txBox="1"/>
          <p:nvPr/>
        </p:nvSpPr>
        <p:spPr>
          <a:xfrm>
            <a:off x="612593" y="1523978"/>
            <a:ext cx="8125608" cy="923330"/>
          </a:xfrm>
          <a:prstGeom prst="rect">
            <a:avLst/>
          </a:prstGeom>
          <a:noFill/>
        </p:spPr>
        <p:txBody>
          <a:bodyPr wrap="square" rtlCol="0">
            <a:spAutoFit/>
          </a:bodyPr>
          <a:lstStyle/>
          <a:p>
            <a:r>
              <a:rPr lang="en-US" dirty="0">
                <a:latin typeface="+mj-lt"/>
              </a:rPr>
              <a:t>The identified competitors are described below</a:t>
            </a:r>
            <a:r>
              <a:rPr lang="en-US" dirty="0" smtClean="0">
                <a:latin typeface="+mj-lt"/>
              </a:rPr>
              <a:t>:</a:t>
            </a:r>
          </a:p>
          <a:p>
            <a:endParaRPr lang="en-US" dirty="0">
              <a:latin typeface="+mj-lt"/>
            </a:endParaRPr>
          </a:p>
          <a:p>
            <a:r>
              <a:rPr lang="en-US" dirty="0" smtClean="0">
                <a:solidFill>
                  <a:srgbClr val="FF0000"/>
                </a:solidFill>
                <a:latin typeface="+mj-lt"/>
              </a:rPr>
              <a:t>Rachelle is adding this research in tonight (April 24</a:t>
            </a:r>
            <a:r>
              <a:rPr lang="en-US" baseline="30000" dirty="0" smtClean="0">
                <a:solidFill>
                  <a:srgbClr val="FF0000"/>
                </a:solidFill>
                <a:latin typeface="+mj-lt"/>
              </a:rPr>
              <a:t>th</a:t>
            </a:r>
            <a:r>
              <a:rPr lang="en-US" dirty="0" smtClean="0">
                <a:solidFill>
                  <a:srgbClr val="FF0000"/>
                </a:solidFill>
                <a:latin typeface="+mj-lt"/>
              </a:rPr>
              <a:t>) </a:t>
            </a:r>
            <a:endParaRPr lang="en-US" dirty="0">
              <a:solidFill>
                <a:srgbClr val="FF0000"/>
              </a:solidFill>
              <a:latin typeface="+mj-lt"/>
            </a:endParaRPr>
          </a:p>
        </p:txBody>
      </p:sp>
    </p:spTree>
    <p:extLst>
      <p:ext uri="{BB962C8B-B14F-4D97-AF65-F5344CB8AC3E}">
        <p14:creationId xmlns:p14="http://schemas.microsoft.com/office/powerpoint/2010/main" val="3589600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26482" y="258285"/>
            <a:ext cx="4627829" cy="584776"/>
          </a:xfrm>
          <a:prstGeom prst="rect">
            <a:avLst/>
          </a:prstGeom>
          <a:noFill/>
        </p:spPr>
        <p:txBody>
          <a:bodyPr wrap="square" rtlCol="0">
            <a:spAutoFit/>
          </a:bodyPr>
          <a:lstStyle/>
          <a:p>
            <a:r>
              <a:rPr lang="en-US" sz="3200" b="1" dirty="0">
                <a:solidFill>
                  <a:srgbClr val="FFFFFF"/>
                </a:solidFill>
                <a:latin typeface="+mj-lt"/>
              </a:rPr>
              <a:t> Competitive Advantages</a:t>
            </a:r>
          </a:p>
        </p:txBody>
      </p:sp>
      <p:sp>
        <p:nvSpPr>
          <p:cNvPr id="3" name="TextBox 2"/>
          <p:cNvSpPr txBox="1"/>
          <p:nvPr/>
        </p:nvSpPr>
        <p:spPr>
          <a:xfrm>
            <a:off x="367956" y="759161"/>
            <a:ext cx="8379898" cy="7048084"/>
          </a:xfrm>
          <a:prstGeom prst="rect">
            <a:avLst/>
          </a:prstGeom>
          <a:noFill/>
        </p:spPr>
        <p:txBody>
          <a:bodyPr wrap="square" rtlCol="0">
            <a:spAutoFit/>
          </a:bodyPr>
          <a:lstStyle/>
          <a:p>
            <a:r>
              <a:rPr lang="en-US" sz="1600" dirty="0" smtClean="0">
                <a:latin typeface="Corbel"/>
                <a:cs typeface="Corbel"/>
              </a:rPr>
              <a:t>Earth Medicine Wellness </a:t>
            </a:r>
            <a:r>
              <a:rPr lang="en-US" sz="1600" dirty="0">
                <a:latin typeface="Corbel"/>
                <a:cs typeface="Corbel"/>
              </a:rPr>
              <a:t>Retreat boasts several competitive advantages that set it apart in the wellness tourism industry</a:t>
            </a:r>
            <a:r>
              <a:rPr lang="en-US" sz="1600" dirty="0" smtClean="0">
                <a:latin typeface="Corbel"/>
                <a:cs typeface="Corbel"/>
              </a:rPr>
              <a:t>:</a:t>
            </a:r>
          </a:p>
          <a:p>
            <a:endParaRPr lang="en-US" sz="1600" dirty="0">
              <a:latin typeface="Corbel"/>
              <a:cs typeface="Corbel"/>
            </a:endParaRPr>
          </a:p>
          <a:p>
            <a:r>
              <a:rPr lang="en-US" sz="1600" b="1" dirty="0">
                <a:latin typeface="Corbel"/>
                <a:cs typeface="Corbel"/>
              </a:rPr>
              <a:t>Holistic Approach:</a:t>
            </a:r>
            <a:r>
              <a:rPr lang="en-US" sz="1600" dirty="0">
                <a:latin typeface="Corbel"/>
                <a:cs typeface="Corbel"/>
              </a:rPr>
              <a:t> </a:t>
            </a:r>
            <a:r>
              <a:rPr lang="en-US" sz="1600" dirty="0" smtClean="0">
                <a:latin typeface="Corbel"/>
                <a:cs typeface="Corbel"/>
              </a:rPr>
              <a:t>Earth Medicine Retreats </a:t>
            </a:r>
            <a:r>
              <a:rPr lang="en-US" sz="1600" dirty="0">
                <a:latin typeface="Corbel"/>
                <a:cs typeface="Corbel"/>
              </a:rPr>
              <a:t>offers a holistic approach to wellness, integrating therapeutic services, eco-tourism activities, and farm-to-table dining in a natural setting. This comprehensive approach addresses the physical, mental, emotional, and spiritual dimensions of well-being, providing guests with a transformative and immersive wellness </a:t>
            </a:r>
            <a:r>
              <a:rPr lang="en-US" sz="1600" dirty="0" smtClean="0">
                <a:latin typeface="Corbel"/>
                <a:cs typeface="Corbel"/>
              </a:rPr>
              <a:t>experience.</a:t>
            </a:r>
          </a:p>
          <a:p>
            <a:endParaRPr lang="en-US" sz="1600" dirty="0">
              <a:latin typeface="Corbel"/>
              <a:cs typeface="Corbel"/>
            </a:endParaRPr>
          </a:p>
          <a:p>
            <a:r>
              <a:rPr lang="en-US" sz="1600" b="1" dirty="0">
                <a:latin typeface="Corbel"/>
                <a:cs typeface="Corbel"/>
              </a:rPr>
              <a:t>Specialized Focus:</a:t>
            </a:r>
            <a:r>
              <a:rPr lang="en-US" sz="1600" dirty="0">
                <a:latin typeface="Corbel"/>
                <a:cs typeface="Corbel"/>
              </a:rPr>
              <a:t> The retreat specializes in serving veterans, trauma survivors, and individuals managing autoimmune disorders, offering tailored experiences and therapeutic support for these specific populations. By understanding the unique needs and challenges of these groups, </a:t>
            </a:r>
            <a:r>
              <a:rPr lang="en-US" sz="1600" dirty="0" smtClean="0">
                <a:latin typeface="Corbel"/>
                <a:cs typeface="Corbel"/>
              </a:rPr>
              <a:t>Earth Medicine Retreats can </a:t>
            </a:r>
            <a:r>
              <a:rPr lang="en-US" sz="1600" dirty="0">
                <a:latin typeface="Corbel"/>
                <a:cs typeface="Corbel"/>
              </a:rPr>
              <a:t>provide targeted care and empower guests on their journey to wellness</a:t>
            </a:r>
            <a:r>
              <a:rPr lang="en-US" sz="1600" dirty="0" smtClean="0">
                <a:latin typeface="Corbel"/>
                <a:cs typeface="Corbel"/>
              </a:rPr>
              <a:t>.</a:t>
            </a:r>
          </a:p>
          <a:p>
            <a:endParaRPr lang="en-US" sz="1600" dirty="0">
              <a:latin typeface="Corbel"/>
              <a:cs typeface="Corbel"/>
            </a:endParaRPr>
          </a:p>
          <a:p>
            <a:r>
              <a:rPr lang="en-US" sz="1600" b="1" dirty="0">
                <a:latin typeface="Corbel"/>
                <a:cs typeface="Corbel"/>
              </a:rPr>
              <a:t>Natural Setting:</a:t>
            </a:r>
            <a:r>
              <a:rPr lang="en-US" sz="1600" dirty="0">
                <a:latin typeface="Corbel"/>
                <a:cs typeface="Corbel"/>
              </a:rPr>
              <a:t> Nestled deep in the rainforest on picturesque Mud Lake, </a:t>
            </a:r>
            <a:r>
              <a:rPr lang="en-US" sz="1600" dirty="0" smtClean="0">
                <a:latin typeface="Corbel"/>
                <a:cs typeface="Corbel"/>
              </a:rPr>
              <a:t>Earth Medicine Retreats </a:t>
            </a:r>
            <a:r>
              <a:rPr lang="en-US" sz="1600" dirty="0">
                <a:latin typeface="Corbel"/>
                <a:cs typeface="Corbel"/>
              </a:rPr>
              <a:t>offers guests the opportunity to connect with nature and experience the healing power of the wilderness. The serene environment provides a tranquil backdrop for relaxation, rejuvenation, and personal transformation, enhancing the overall wellness experience</a:t>
            </a:r>
            <a:r>
              <a:rPr lang="en-US" sz="1600" dirty="0" smtClean="0">
                <a:latin typeface="Corbel"/>
                <a:cs typeface="Corbel"/>
              </a:rPr>
              <a:t>.</a:t>
            </a:r>
          </a:p>
          <a:p>
            <a:endParaRPr lang="en-US" sz="1600" dirty="0">
              <a:latin typeface="Corbel"/>
              <a:cs typeface="Corbel"/>
            </a:endParaRPr>
          </a:p>
          <a:p>
            <a:r>
              <a:rPr lang="en-US" sz="1600" b="1" dirty="0">
                <a:latin typeface="Corbel"/>
                <a:cs typeface="Corbel"/>
              </a:rPr>
              <a:t>Immersive Experiences:</a:t>
            </a:r>
            <a:r>
              <a:rPr lang="en-US" sz="1600" dirty="0">
                <a:latin typeface="Corbel"/>
                <a:cs typeface="Corbel"/>
              </a:rPr>
              <a:t> </a:t>
            </a:r>
            <a:r>
              <a:rPr lang="en-US" sz="1600" dirty="0" smtClean="0">
                <a:latin typeface="Corbel"/>
                <a:cs typeface="Corbel"/>
              </a:rPr>
              <a:t>Earth Medicine Retreats </a:t>
            </a:r>
            <a:r>
              <a:rPr lang="en-US" sz="1600" dirty="0">
                <a:latin typeface="Corbel"/>
                <a:cs typeface="Corbel"/>
              </a:rPr>
              <a:t>offers immersive wilderness adventures, including guided nature walks, kayaking tours, and forest bathing experiences, allowing guests to fully immerse themselves in the natural beauty of the surroundings. These experiences promote mindfulness, stress reduction, and connection with the natural world, fostering a deeper sense of well-being</a:t>
            </a:r>
            <a:r>
              <a:rPr lang="en-US" sz="1600" dirty="0" smtClean="0">
                <a:latin typeface="Corbel"/>
                <a:cs typeface="Corbel"/>
              </a:rPr>
              <a:t>.</a:t>
            </a:r>
          </a:p>
          <a:p>
            <a:endParaRPr lang="en-US" sz="1400" dirty="0">
              <a:latin typeface="Corbel"/>
              <a:cs typeface="Corbel"/>
            </a:endParaRPr>
          </a:p>
          <a:p>
            <a:endParaRPr lang="en-US" sz="1400" dirty="0" smtClean="0">
              <a:latin typeface="Corbel"/>
              <a:cs typeface="Corbel"/>
            </a:endParaRPr>
          </a:p>
          <a:p>
            <a:endParaRPr lang="en-US" sz="1400" dirty="0">
              <a:latin typeface="Corbel"/>
              <a:cs typeface="Corbel"/>
            </a:endParaRPr>
          </a:p>
          <a:p>
            <a:endParaRPr lang="en-US" sz="1400" dirty="0" smtClean="0">
              <a:latin typeface="Corbel"/>
              <a:cs typeface="Corbel"/>
            </a:endParaRPr>
          </a:p>
          <a:p>
            <a:endParaRPr lang="en-US" sz="1400" dirty="0">
              <a:latin typeface="Corbel"/>
              <a:cs typeface="Corbel"/>
            </a:endParaRPr>
          </a:p>
          <a:p>
            <a:endParaRPr lang="en-US" sz="1400" dirty="0">
              <a:latin typeface="Corbel"/>
              <a:cs typeface="Corbel"/>
            </a:endParaRPr>
          </a:p>
        </p:txBody>
      </p:sp>
    </p:spTree>
    <p:extLst>
      <p:ext uri="{BB962C8B-B14F-4D97-AF65-F5344CB8AC3E}">
        <p14:creationId xmlns:p14="http://schemas.microsoft.com/office/powerpoint/2010/main" val="633284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49932"/>
            <a:ext cx="7408333" cy="4054929"/>
          </a:xfrm>
        </p:spPr>
        <p:txBody>
          <a:bodyPr>
            <a:normAutofit fontScale="62500" lnSpcReduction="20000"/>
          </a:bodyPr>
          <a:lstStyle/>
          <a:p>
            <a:pPr marL="0" indent="0">
              <a:buNone/>
            </a:pPr>
            <a:r>
              <a:rPr lang="en-US" b="1" dirty="0" smtClean="0">
                <a:solidFill>
                  <a:srgbClr val="000000"/>
                </a:solidFill>
                <a:latin typeface="Corbel"/>
                <a:cs typeface="Corbel"/>
              </a:rPr>
              <a:t>Sustainable </a:t>
            </a:r>
            <a:r>
              <a:rPr lang="en-US" b="1" dirty="0">
                <a:solidFill>
                  <a:srgbClr val="000000"/>
                </a:solidFill>
                <a:latin typeface="Corbel"/>
                <a:cs typeface="Corbel"/>
              </a:rPr>
              <a:t>Practices:</a:t>
            </a:r>
            <a:r>
              <a:rPr lang="en-US" dirty="0">
                <a:solidFill>
                  <a:srgbClr val="000000"/>
                </a:solidFill>
                <a:latin typeface="Corbel"/>
                <a:cs typeface="Corbel"/>
              </a:rPr>
              <a:t> Committed to environmental sustainability, </a:t>
            </a:r>
            <a:r>
              <a:rPr lang="en-US" dirty="0" smtClean="0">
                <a:solidFill>
                  <a:srgbClr val="000000"/>
                </a:solidFill>
                <a:latin typeface="Corbel"/>
                <a:cs typeface="Corbel"/>
              </a:rPr>
              <a:t>Earth Medicine implements </a:t>
            </a:r>
            <a:r>
              <a:rPr lang="en-US" dirty="0">
                <a:solidFill>
                  <a:srgbClr val="000000"/>
                </a:solidFill>
                <a:latin typeface="Corbel"/>
                <a:cs typeface="Corbel"/>
              </a:rPr>
              <a:t>sustainable practices throughout its operations, including eco-friendly lodging, organic farming, and conservation initiatives. By prioritizing sustainability, the retreat minimizes its environmental footprint and appeals to eco-conscious travelers seeking responsible and ethical travel options</a:t>
            </a:r>
            <a:r>
              <a:rPr lang="en-US" dirty="0" smtClean="0">
                <a:solidFill>
                  <a:srgbClr val="000000"/>
                </a:solidFill>
                <a:latin typeface="Corbel"/>
                <a:cs typeface="Corbel"/>
              </a:rPr>
              <a:t>.</a:t>
            </a:r>
          </a:p>
          <a:p>
            <a:pPr marL="0" indent="0">
              <a:buNone/>
            </a:pPr>
            <a:endParaRPr lang="en-US" dirty="0">
              <a:solidFill>
                <a:srgbClr val="000000"/>
              </a:solidFill>
              <a:latin typeface="Corbel"/>
              <a:cs typeface="Corbel"/>
            </a:endParaRPr>
          </a:p>
          <a:p>
            <a:pPr marL="0" indent="0">
              <a:buNone/>
            </a:pPr>
            <a:r>
              <a:rPr lang="en-US" b="1" dirty="0">
                <a:solidFill>
                  <a:srgbClr val="000000"/>
                </a:solidFill>
                <a:latin typeface="Corbel"/>
                <a:cs typeface="Corbel"/>
              </a:rPr>
              <a:t>Personalized Care:</a:t>
            </a:r>
            <a:r>
              <a:rPr lang="en-US" dirty="0">
                <a:solidFill>
                  <a:srgbClr val="000000"/>
                </a:solidFill>
                <a:latin typeface="Corbel"/>
                <a:cs typeface="Corbel"/>
              </a:rPr>
              <a:t> With a focus on compassionate counseling, therapeutic treatments, and personalized care, </a:t>
            </a:r>
            <a:r>
              <a:rPr lang="en-US" dirty="0" smtClean="0">
                <a:solidFill>
                  <a:srgbClr val="000000"/>
                </a:solidFill>
                <a:latin typeface="Corbel"/>
                <a:cs typeface="Corbel"/>
              </a:rPr>
              <a:t>Earth Medicine </a:t>
            </a:r>
            <a:r>
              <a:rPr lang="en-US" dirty="0">
                <a:solidFill>
                  <a:srgbClr val="000000"/>
                </a:solidFill>
                <a:latin typeface="Corbel"/>
                <a:cs typeface="Corbel"/>
              </a:rPr>
              <a:t>ensures that each guest receives individualized attention and support on their wellness journey. The retreat's dedicated team of professionals is committed to providing exceptional care and creating a supportive and nurturing environment for guests to thrive</a:t>
            </a:r>
            <a:r>
              <a:rPr lang="en-US" dirty="0" smtClean="0">
                <a:solidFill>
                  <a:srgbClr val="000000"/>
                </a:solidFill>
                <a:latin typeface="Corbel"/>
                <a:cs typeface="Corbel"/>
              </a:rPr>
              <a:t>.</a:t>
            </a:r>
          </a:p>
          <a:p>
            <a:pPr marL="0" indent="0">
              <a:buNone/>
            </a:pPr>
            <a:endParaRPr lang="en-US" dirty="0">
              <a:solidFill>
                <a:srgbClr val="000000"/>
              </a:solidFill>
              <a:latin typeface="Corbel"/>
              <a:cs typeface="Corbel"/>
            </a:endParaRPr>
          </a:p>
          <a:p>
            <a:pPr marL="0" indent="0">
              <a:buNone/>
            </a:pPr>
            <a:r>
              <a:rPr lang="en-US" dirty="0">
                <a:solidFill>
                  <a:srgbClr val="000000"/>
                </a:solidFill>
                <a:latin typeface="Corbel"/>
                <a:cs typeface="Corbel"/>
              </a:rPr>
              <a:t>Overall, </a:t>
            </a:r>
            <a:r>
              <a:rPr lang="en-US" dirty="0" smtClean="0">
                <a:solidFill>
                  <a:srgbClr val="000000"/>
                </a:solidFill>
                <a:latin typeface="Corbel"/>
                <a:cs typeface="Corbel"/>
              </a:rPr>
              <a:t>Earth Medicine Wellness </a:t>
            </a:r>
            <a:r>
              <a:rPr lang="en-US" dirty="0">
                <a:solidFill>
                  <a:srgbClr val="000000"/>
                </a:solidFill>
                <a:latin typeface="Corbel"/>
                <a:cs typeface="Corbel"/>
              </a:rPr>
              <a:t>Retreat's competitive advantages lie in its holistic approach to wellness, specialized focus on specific populations, natural setting, immersive experiences, sustainable practices, and personalized care. </a:t>
            </a:r>
            <a:endParaRPr lang="en-US" dirty="0" smtClean="0">
              <a:solidFill>
                <a:srgbClr val="000000"/>
              </a:solidFill>
              <a:latin typeface="Corbel"/>
              <a:cs typeface="Corbel"/>
            </a:endParaRPr>
          </a:p>
          <a:p>
            <a:pPr marL="0" indent="0">
              <a:buNone/>
            </a:pPr>
            <a:endParaRPr lang="en-US" dirty="0">
              <a:solidFill>
                <a:srgbClr val="000000"/>
              </a:solidFill>
              <a:latin typeface="Corbel"/>
              <a:cs typeface="Corbel"/>
            </a:endParaRPr>
          </a:p>
          <a:p>
            <a:pPr marL="0" indent="0">
              <a:buNone/>
            </a:pPr>
            <a:r>
              <a:rPr lang="en-US" dirty="0" smtClean="0">
                <a:solidFill>
                  <a:srgbClr val="000000"/>
                </a:solidFill>
                <a:latin typeface="Corbel"/>
                <a:cs typeface="Corbel"/>
              </a:rPr>
              <a:t>These </a:t>
            </a:r>
            <a:r>
              <a:rPr lang="en-US" dirty="0">
                <a:solidFill>
                  <a:srgbClr val="000000"/>
                </a:solidFill>
                <a:latin typeface="Corbel"/>
                <a:cs typeface="Corbel"/>
              </a:rPr>
              <a:t>strengths position the retreat as a leader in the wellness tourism industry, offering guests a unique and transformative wellness experience that promotes healing, renewal, and empowerment.</a:t>
            </a:r>
          </a:p>
        </p:txBody>
      </p:sp>
    </p:spTree>
    <p:extLst>
      <p:ext uri="{BB962C8B-B14F-4D97-AF65-F5344CB8AC3E}">
        <p14:creationId xmlns:p14="http://schemas.microsoft.com/office/powerpoint/2010/main" val="1169256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79850" y="267230"/>
            <a:ext cx="3723790" cy="584776"/>
          </a:xfrm>
          <a:prstGeom prst="rect">
            <a:avLst/>
          </a:prstGeom>
          <a:noFill/>
        </p:spPr>
        <p:txBody>
          <a:bodyPr wrap="square" rtlCol="0">
            <a:spAutoFit/>
          </a:bodyPr>
          <a:lstStyle/>
          <a:p>
            <a:r>
              <a:rPr lang="en-US" sz="3200" dirty="0" smtClean="0">
                <a:solidFill>
                  <a:srgbClr val="FFFFFF"/>
                </a:solidFill>
                <a:latin typeface="+mj-lt"/>
              </a:rPr>
              <a:t>SWOT Analysis </a:t>
            </a:r>
            <a:endParaRPr lang="en-US" sz="3200" dirty="0">
              <a:solidFill>
                <a:srgbClr val="FFFFFF"/>
              </a:solidFill>
              <a:latin typeface="+mj-lt"/>
            </a:endParaRPr>
          </a:p>
        </p:txBody>
      </p:sp>
      <p:sp>
        <p:nvSpPr>
          <p:cNvPr id="3" name="TextBox 2"/>
          <p:cNvSpPr txBox="1"/>
          <p:nvPr/>
        </p:nvSpPr>
        <p:spPr>
          <a:xfrm>
            <a:off x="591932" y="768915"/>
            <a:ext cx="8319332" cy="5663088"/>
          </a:xfrm>
          <a:prstGeom prst="rect">
            <a:avLst/>
          </a:prstGeom>
          <a:noFill/>
        </p:spPr>
        <p:txBody>
          <a:bodyPr wrap="square" rtlCol="0">
            <a:spAutoFit/>
          </a:bodyPr>
          <a:lstStyle/>
          <a:p>
            <a:r>
              <a:rPr lang="en-US" sz="1400" dirty="0">
                <a:latin typeface="Corbel"/>
                <a:cs typeface="Corbel"/>
              </a:rPr>
              <a:t>The following is a listing of the key strengths and weaknesses </a:t>
            </a:r>
            <a:r>
              <a:rPr lang="en-US" sz="1400" dirty="0" smtClean="0">
                <a:latin typeface="Corbel"/>
                <a:cs typeface="Corbel"/>
              </a:rPr>
              <a:t>of Earth Medicine Retreat and </a:t>
            </a:r>
            <a:r>
              <a:rPr lang="en-US" sz="1400" dirty="0">
                <a:latin typeface="Corbel"/>
                <a:cs typeface="Corbel"/>
              </a:rPr>
              <a:t>the opportunities and threats that exist within the marketplace</a:t>
            </a:r>
            <a:r>
              <a:rPr lang="en-US" sz="1400" dirty="0" smtClean="0">
                <a:latin typeface="Corbel"/>
                <a:cs typeface="Corbel"/>
              </a:rPr>
              <a:t>.</a:t>
            </a:r>
          </a:p>
          <a:p>
            <a:endParaRPr lang="en-US" sz="1400" dirty="0">
              <a:latin typeface="Corbel"/>
              <a:cs typeface="Corbel"/>
            </a:endParaRPr>
          </a:p>
          <a:p>
            <a:r>
              <a:rPr lang="en-US" sz="1400" b="1" dirty="0" smtClean="0">
                <a:latin typeface="Corbel"/>
                <a:cs typeface="Corbel"/>
              </a:rPr>
              <a:t>Strengths</a:t>
            </a:r>
            <a:r>
              <a:rPr lang="en-US" sz="1400" b="1" dirty="0">
                <a:latin typeface="Corbel"/>
                <a:cs typeface="Corbel"/>
              </a:rPr>
              <a:t>:</a:t>
            </a:r>
          </a:p>
          <a:p>
            <a:r>
              <a:rPr lang="en-US" sz="1400" b="1" dirty="0">
                <a:latin typeface="Corbel"/>
                <a:cs typeface="Corbel"/>
              </a:rPr>
              <a:t>Holistic Approach:</a:t>
            </a:r>
            <a:r>
              <a:rPr lang="en-US" sz="1400" dirty="0">
                <a:latin typeface="Corbel"/>
                <a:cs typeface="Corbel"/>
              </a:rPr>
              <a:t> </a:t>
            </a:r>
            <a:r>
              <a:rPr lang="en-US" sz="1400" dirty="0" smtClean="0">
                <a:latin typeface="Corbel"/>
                <a:cs typeface="Corbel"/>
              </a:rPr>
              <a:t>Earth Medicine offers </a:t>
            </a:r>
            <a:r>
              <a:rPr lang="en-US" sz="1400" dirty="0">
                <a:latin typeface="Corbel"/>
                <a:cs typeface="Corbel"/>
              </a:rPr>
              <a:t>a comprehensive approach to wellness, integrating therapeutic services, eco-tourism activities, and farm-to-table dining to address the physical, mental, emotional, and spiritual needs of guests</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Specialized Focus:</a:t>
            </a:r>
            <a:r>
              <a:rPr lang="en-US" sz="1400" dirty="0">
                <a:latin typeface="Corbel"/>
                <a:cs typeface="Corbel"/>
              </a:rPr>
              <a:t> The retreat specializes in serving veterans, trauma survivors, and individuals managing autoimmune disorders, providing tailored experiences and therapeutic support for these specific populations</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Natural Setting:</a:t>
            </a:r>
            <a:r>
              <a:rPr lang="en-US" sz="1400" dirty="0">
                <a:latin typeface="Corbel"/>
                <a:cs typeface="Corbel"/>
              </a:rPr>
              <a:t> Nestled deep in the rainforest on picturesque Mud Lake, </a:t>
            </a:r>
            <a:r>
              <a:rPr lang="en-US" sz="1400" dirty="0" smtClean="0">
                <a:latin typeface="Corbel"/>
                <a:cs typeface="Corbel"/>
              </a:rPr>
              <a:t>Earth Medicine provides </a:t>
            </a:r>
            <a:r>
              <a:rPr lang="en-US" sz="1400" dirty="0">
                <a:latin typeface="Corbel"/>
                <a:cs typeface="Corbel"/>
              </a:rPr>
              <a:t>guests with a serene environment to connect with nature and experience the healing power of the wilderness</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Immersive Experiences:</a:t>
            </a:r>
            <a:r>
              <a:rPr lang="en-US" sz="1400" dirty="0">
                <a:latin typeface="Corbel"/>
                <a:cs typeface="Corbel"/>
              </a:rPr>
              <a:t> </a:t>
            </a:r>
            <a:r>
              <a:rPr lang="en-US" sz="1400" dirty="0" smtClean="0">
                <a:latin typeface="Corbel"/>
                <a:cs typeface="Corbel"/>
              </a:rPr>
              <a:t>Earth Medicine offers </a:t>
            </a:r>
            <a:r>
              <a:rPr lang="en-US" sz="1400" dirty="0">
                <a:latin typeface="Corbel"/>
                <a:cs typeface="Corbel"/>
              </a:rPr>
              <a:t>immersive wilderness adventures, including guided nature walks, kayaking tours, and forest bathing experiences, allowing guests to fully immerse themselves in the natural beauty of the surroundings</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Sustainable Practices:</a:t>
            </a:r>
            <a:r>
              <a:rPr lang="en-US" sz="1400" dirty="0">
                <a:latin typeface="Corbel"/>
                <a:cs typeface="Corbel"/>
              </a:rPr>
              <a:t> Committed to environmental sustainability, </a:t>
            </a:r>
            <a:r>
              <a:rPr lang="en-US" sz="1400" dirty="0" smtClean="0">
                <a:latin typeface="Corbel"/>
                <a:cs typeface="Corbel"/>
              </a:rPr>
              <a:t>Earth Medicine implements </a:t>
            </a:r>
            <a:r>
              <a:rPr lang="en-US" sz="1400" dirty="0">
                <a:latin typeface="Corbel"/>
                <a:cs typeface="Corbel"/>
              </a:rPr>
              <a:t>eco-friendly lodging, organic farming, and conservation initiatives, appealing to eco-conscious travelers seeking responsible and ethical travel options</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Personalized Care:</a:t>
            </a:r>
            <a:r>
              <a:rPr lang="en-US" sz="1400" dirty="0">
                <a:latin typeface="Corbel"/>
                <a:cs typeface="Corbel"/>
              </a:rPr>
              <a:t> With compassionate counseling, therapeutic treatments, and personalized care, </a:t>
            </a:r>
            <a:r>
              <a:rPr lang="en-US" sz="1400" dirty="0" smtClean="0">
                <a:latin typeface="Corbel"/>
                <a:cs typeface="Corbel"/>
              </a:rPr>
              <a:t>we ensure that </a:t>
            </a:r>
            <a:r>
              <a:rPr lang="en-US" sz="1400" dirty="0">
                <a:latin typeface="Corbel"/>
                <a:cs typeface="Corbel"/>
              </a:rPr>
              <a:t>each guest receives individualized attention and support on their wellness journey</a:t>
            </a:r>
            <a:r>
              <a:rPr lang="en-US" sz="1400" dirty="0" smtClean="0">
                <a:latin typeface="Corbel"/>
                <a:cs typeface="Corbel"/>
              </a:rPr>
              <a:t>.</a:t>
            </a:r>
          </a:p>
          <a:p>
            <a:endParaRPr lang="en-US" sz="1400" dirty="0">
              <a:latin typeface="Corbel"/>
              <a:cs typeface="Corbel"/>
            </a:endParaRPr>
          </a:p>
          <a:p>
            <a:endParaRPr lang="en-US" sz="1200" dirty="0">
              <a:latin typeface="+mj-lt"/>
            </a:endParaRPr>
          </a:p>
        </p:txBody>
      </p:sp>
    </p:spTree>
    <p:extLst>
      <p:ext uri="{BB962C8B-B14F-4D97-AF65-F5344CB8AC3E}">
        <p14:creationId xmlns:p14="http://schemas.microsoft.com/office/powerpoint/2010/main" val="3093794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720" y="372651"/>
            <a:ext cx="8350568" cy="6334004"/>
          </a:xfrm>
        </p:spPr>
        <p:txBody>
          <a:bodyPr>
            <a:normAutofit fontScale="77500" lnSpcReduction="20000"/>
          </a:bodyPr>
          <a:lstStyle/>
          <a:p>
            <a:pPr marL="0" indent="0">
              <a:buNone/>
            </a:pPr>
            <a:r>
              <a:rPr lang="en-US" sz="2200" b="1" dirty="0" smtClean="0">
                <a:solidFill>
                  <a:srgbClr val="000000"/>
                </a:solidFill>
                <a:latin typeface="Corbel"/>
                <a:cs typeface="Corbel"/>
              </a:rPr>
              <a:t>Weakness:</a:t>
            </a:r>
          </a:p>
          <a:p>
            <a:r>
              <a:rPr lang="en-US" sz="2200" b="1" dirty="0" smtClean="0">
                <a:solidFill>
                  <a:srgbClr val="000000"/>
                </a:solidFill>
                <a:latin typeface="Corbel"/>
                <a:cs typeface="Corbel"/>
              </a:rPr>
              <a:t>Limited </a:t>
            </a:r>
            <a:r>
              <a:rPr lang="en-US" sz="2200" b="1" dirty="0">
                <a:solidFill>
                  <a:srgbClr val="000000"/>
                </a:solidFill>
                <a:latin typeface="Corbel"/>
                <a:cs typeface="Corbel"/>
              </a:rPr>
              <a:t>Accessibility:</a:t>
            </a:r>
            <a:r>
              <a:rPr lang="en-US" sz="2200" dirty="0">
                <a:solidFill>
                  <a:srgbClr val="000000"/>
                </a:solidFill>
                <a:latin typeface="Corbel"/>
                <a:cs typeface="Corbel"/>
              </a:rPr>
              <a:t> The remote location of </a:t>
            </a:r>
            <a:r>
              <a:rPr lang="en-US" sz="2200" dirty="0" smtClean="0">
                <a:solidFill>
                  <a:srgbClr val="000000"/>
                </a:solidFill>
                <a:latin typeface="Corbel"/>
                <a:cs typeface="Corbel"/>
              </a:rPr>
              <a:t>Earth Medicine Retreats may </a:t>
            </a:r>
            <a:r>
              <a:rPr lang="en-US" sz="2200" dirty="0">
                <a:solidFill>
                  <a:srgbClr val="000000"/>
                </a:solidFill>
                <a:latin typeface="Corbel"/>
                <a:cs typeface="Corbel"/>
              </a:rPr>
              <a:t>pose challenges for guests without access to private transportation, potentially limiting the retreat's accessibility to certain demographic groups.</a:t>
            </a:r>
          </a:p>
          <a:p>
            <a:endParaRPr lang="en-US" sz="2200" dirty="0">
              <a:solidFill>
                <a:srgbClr val="000000"/>
              </a:solidFill>
              <a:latin typeface="Corbel"/>
              <a:cs typeface="Corbel"/>
            </a:endParaRPr>
          </a:p>
          <a:p>
            <a:r>
              <a:rPr lang="en-US" sz="2200" b="1" dirty="0">
                <a:solidFill>
                  <a:srgbClr val="000000"/>
                </a:solidFill>
                <a:latin typeface="Corbel"/>
                <a:cs typeface="Corbel"/>
              </a:rPr>
              <a:t>Seasonal Demand:</a:t>
            </a:r>
            <a:r>
              <a:rPr lang="en-US" sz="2200" dirty="0">
                <a:solidFill>
                  <a:srgbClr val="000000"/>
                </a:solidFill>
                <a:latin typeface="Corbel"/>
                <a:cs typeface="Corbel"/>
              </a:rPr>
              <a:t> The demand for wellness retreats may fluctuate seasonally, with peak periods during the warmer months and lower occupancy rates during the off-peak seasons, </a:t>
            </a:r>
            <a:r>
              <a:rPr lang="en-US" sz="2200" dirty="0" smtClean="0">
                <a:solidFill>
                  <a:srgbClr val="000000"/>
                </a:solidFill>
                <a:latin typeface="Corbel"/>
                <a:cs typeface="Corbel"/>
              </a:rPr>
              <a:t>required us to make </a:t>
            </a:r>
            <a:r>
              <a:rPr lang="en-US" sz="2200" dirty="0">
                <a:solidFill>
                  <a:srgbClr val="000000"/>
                </a:solidFill>
                <a:latin typeface="Corbel"/>
                <a:cs typeface="Corbel"/>
              </a:rPr>
              <a:t>strategic marketing and revenue management </a:t>
            </a:r>
            <a:r>
              <a:rPr lang="en-US" sz="2200" dirty="0" smtClean="0">
                <a:solidFill>
                  <a:srgbClr val="000000"/>
                </a:solidFill>
                <a:latin typeface="Corbel"/>
                <a:cs typeface="Corbel"/>
              </a:rPr>
              <a:t>strategies to bring customers in through the winter months, luckily there are only about 4 of them to begin with.</a:t>
            </a:r>
            <a:endParaRPr lang="en-US" sz="2200" dirty="0">
              <a:solidFill>
                <a:srgbClr val="000000"/>
              </a:solidFill>
              <a:latin typeface="Corbel"/>
              <a:cs typeface="Corbel"/>
            </a:endParaRPr>
          </a:p>
          <a:p>
            <a:pPr marL="0" indent="0">
              <a:buNone/>
            </a:pPr>
            <a:endParaRPr lang="en-US" sz="2200" b="1" dirty="0">
              <a:latin typeface="Corbel"/>
              <a:cs typeface="Corbel"/>
            </a:endParaRPr>
          </a:p>
          <a:p>
            <a:pPr marL="0" indent="0">
              <a:buNone/>
            </a:pPr>
            <a:r>
              <a:rPr lang="en-US" sz="2200" b="1" dirty="0" smtClean="0">
                <a:solidFill>
                  <a:srgbClr val="000000"/>
                </a:solidFill>
                <a:latin typeface="Corbel"/>
                <a:cs typeface="Corbel"/>
              </a:rPr>
              <a:t>Opportunities</a:t>
            </a:r>
            <a:r>
              <a:rPr lang="en-US" sz="2200" b="1" dirty="0">
                <a:solidFill>
                  <a:srgbClr val="000000"/>
                </a:solidFill>
                <a:latin typeface="Corbel"/>
                <a:cs typeface="Corbel"/>
              </a:rPr>
              <a:t>:</a:t>
            </a:r>
          </a:p>
          <a:p>
            <a:r>
              <a:rPr lang="en-US" sz="2200" b="1" dirty="0">
                <a:solidFill>
                  <a:srgbClr val="000000"/>
                </a:solidFill>
                <a:latin typeface="Corbel"/>
                <a:cs typeface="Corbel"/>
              </a:rPr>
              <a:t>Market Expansion:</a:t>
            </a:r>
            <a:r>
              <a:rPr lang="en-US" sz="2200" dirty="0">
                <a:solidFill>
                  <a:srgbClr val="000000"/>
                </a:solidFill>
                <a:latin typeface="Corbel"/>
                <a:cs typeface="Corbel"/>
              </a:rPr>
              <a:t> </a:t>
            </a:r>
            <a:r>
              <a:rPr lang="en-US" sz="2200" dirty="0" smtClean="0">
                <a:solidFill>
                  <a:srgbClr val="000000"/>
                </a:solidFill>
                <a:latin typeface="Corbel"/>
                <a:cs typeface="Corbel"/>
              </a:rPr>
              <a:t>Earth Medicine Retreats can </a:t>
            </a:r>
            <a:r>
              <a:rPr lang="en-US" sz="2200" dirty="0">
                <a:solidFill>
                  <a:srgbClr val="000000"/>
                </a:solidFill>
                <a:latin typeface="Corbel"/>
                <a:cs typeface="Corbel"/>
              </a:rPr>
              <a:t>explore opportunities to expand its target market beyond veterans, trauma survivors, and individuals with autoimmune disorders to include other wellness enthusiasts and eco-conscious travelers seeking holistic experiences.</a:t>
            </a:r>
          </a:p>
          <a:p>
            <a:r>
              <a:rPr lang="en-US" sz="2200" b="1" dirty="0">
                <a:solidFill>
                  <a:srgbClr val="000000"/>
                </a:solidFill>
                <a:latin typeface="Corbel"/>
                <a:cs typeface="Corbel"/>
              </a:rPr>
              <a:t>Partnerships and Collaborations:</a:t>
            </a:r>
            <a:r>
              <a:rPr lang="en-US" sz="2200" dirty="0">
                <a:solidFill>
                  <a:srgbClr val="000000"/>
                </a:solidFill>
                <a:latin typeface="Corbel"/>
                <a:cs typeface="Corbel"/>
              </a:rPr>
              <a:t> The retreat can forge partnerships with healthcare providers, wellness influencers, and eco-friendly brands to expand its reach, attract referrals, and enhance its offerings through joint promotions and collaborations.</a:t>
            </a:r>
          </a:p>
          <a:p>
            <a:pPr marL="0" indent="0">
              <a:buNone/>
            </a:pPr>
            <a:endParaRPr lang="en-US" sz="2200" b="1" dirty="0" smtClean="0">
              <a:solidFill>
                <a:srgbClr val="000000"/>
              </a:solidFill>
              <a:latin typeface="Corbel"/>
              <a:cs typeface="Corbel"/>
            </a:endParaRPr>
          </a:p>
          <a:p>
            <a:pPr marL="0" indent="0">
              <a:buNone/>
            </a:pPr>
            <a:r>
              <a:rPr lang="en-US" sz="2200" b="1" dirty="0" smtClean="0">
                <a:solidFill>
                  <a:srgbClr val="000000"/>
                </a:solidFill>
                <a:latin typeface="Corbel"/>
                <a:cs typeface="Corbel"/>
              </a:rPr>
              <a:t>Threats</a:t>
            </a:r>
            <a:r>
              <a:rPr lang="en-US" sz="2200" b="1" dirty="0">
                <a:solidFill>
                  <a:srgbClr val="000000"/>
                </a:solidFill>
                <a:latin typeface="Corbel"/>
                <a:cs typeface="Corbel"/>
              </a:rPr>
              <a:t>:</a:t>
            </a:r>
          </a:p>
          <a:p>
            <a:r>
              <a:rPr lang="en-US" sz="2200" b="1" dirty="0">
                <a:solidFill>
                  <a:srgbClr val="000000"/>
                </a:solidFill>
                <a:latin typeface="Corbel"/>
                <a:cs typeface="Corbel"/>
              </a:rPr>
              <a:t>Competition:</a:t>
            </a:r>
            <a:r>
              <a:rPr lang="en-US" sz="2200" dirty="0">
                <a:solidFill>
                  <a:srgbClr val="000000"/>
                </a:solidFill>
                <a:latin typeface="Corbel"/>
                <a:cs typeface="Corbel"/>
              </a:rPr>
              <a:t> The wellness tourism industry is highly competitive, with numerous retreats and wellness destinations vying for market share. </a:t>
            </a:r>
            <a:r>
              <a:rPr lang="en-US" sz="2200" dirty="0" smtClean="0">
                <a:solidFill>
                  <a:srgbClr val="000000"/>
                </a:solidFill>
                <a:latin typeface="Corbel"/>
                <a:cs typeface="Corbel"/>
              </a:rPr>
              <a:t>Earth Medicine may </a:t>
            </a:r>
            <a:r>
              <a:rPr lang="en-US" sz="2200" dirty="0">
                <a:solidFill>
                  <a:srgbClr val="000000"/>
                </a:solidFill>
                <a:latin typeface="Corbel"/>
                <a:cs typeface="Corbel"/>
              </a:rPr>
              <a:t>face competition from established players as well as new entrants in the market.</a:t>
            </a:r>
          </a:p>
          <a:p>
            <a:r>
              <a:rPr lang="en-US" sz="2200" b="1" dirty="0">
                <a:solidFill>
                  <a:srgbClr val="000000"/>
                </a:solidFill>
                <a:latin typeface="Corbel"/>
                <a:cs typeface="Corbel"/>
              </a:rPr>
              <a:t>Environmental Risks:</a:t>
            </a:r>
            <a:r>
              <a:rPr lang="en-US" sz="2200" dirty="0">
                <a:solidFill>
                  <a:srgbClr val="000000"/>
                </a:solidFill>
                <a:latin typeface="Corbel"/>
                <a:cs typeface="Corbel"/>
              </a:rPr>
              <a:t> Natural disasters, climate change, and environmental degradation pose risks to </a:t>
            </a:r>
            <a:r>
              <a:rPr lang="en-US" sz="2200" dirty="0" smtClean="0">
                <a:solidFill>
                  <a:srgbClr val="000000"/>
                </a:solidFill>
                <a:latin typeface="Corbel"/>
                <a:cs typeface="Corbel"/>
              </a:rPr>
              <a:t>Earth Medicine</a:t>
            </a:r>
            <a:r>
              <a:rPr lang="en-US" sz="2200" dirty="0" smtClean="0">
                <a:solidFill>
                  <a:srgbClr val="000000"/>
                </a:solidFill>
                <a:latin typeface="Corbel"/>
                <a:cs typeface="Corbel"/>
              </a:rPr>
              <a:t> </a:t>
            </a:r>
            <a:r>
              <a:rPr lang="en-US" sz="2200" dirty="0">
                <a:solidFill>
                  <a:srgbClr val="000000"/>
                </a:solidFill>
                <a:latin typeface="Corbel"/>
                <a:cs typeface="Corbel"/>
              </a:rPr>
              <a:t>operations, potentially disrupting travel patterns, damaging infrastructure, and impacting the natural beauty of the surroundings.</a:t>
            </a:r>
          </a:p>
          <a:p>
            <a:endParaRPr lang="en-US" dirty="0"/>
          </a:p>
        </p:txBody>
      </p:sp>
    </p:spTree>
    <p:extLst>
      <p:ext uri="{BB962C8B-B14F-4D97-AF65-F5344CB8AC3E}">
        <p14:creationId xmlns:p14="http://schemas.microsoft.com/office/powerpoint/2010/main" val="1479549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10347" y="319221"/>
            <a:ext cx="2808984" cy="584776"/>
          </a:xfrm>
          <a:prstGeom prst="rect">
            <a:avLst/>
          </a:prstGeom>
          <a:noFill/>
        </p:spPr>
        <p:txBody>
          <a:bodyPr wrap="square" rtlCol="0">
            <a:spAutoFit/>
          </a:bodyPr>
          <a:lstStyle/>
          <a:p>
            <a:r>
              <a:rPr lang="en-US" sz="3200" b="1" dirty="0">
                <a:solidFill>
                  <a:srgbClr val="FFFFFF"/>
                </a:solidFill>
                <a:latin typeface="+mj-lt"/>
              </a:rPr>
              <a:t> Risk Analysis</a:t>
            </a:r>
          </a:p>
        </p:txBody>
      </p:sp>
      <p:sp>
        <p:nvSpPr>
          <p:cNvPr id="3" name="TextBox 2"/>
          <p:cNvSpPr txBox="1"/>
          <p:nvPr/>
        </p:nvSpPr>
        <p:spPr>
          <a:xfrm>
            <a:off x="634981" y="1689613"/>
            <a:ext cx="8319332" cy="4031873"/>
          </a:xfrm>
          <a:prstGeom prst="rect">
            <a:avLst/>
          </a:prstGeom>
          <a:noFill/>
        </p:spPr>
        <p:txBody>
          <a:bodyPr wrap="square" rtlCol="0">
            <a:spAutoFit/>
          </a:bodyPr>
          <a:lstStyle/>
          <a:p>
            <a:r>
              <a:rPr lang="en-US" sz="1400" dirty="0">
                <a:latin typeface="+mj-lt"/>
              </a:rPr>
              <a:t>The Alternative Healthcare Providers industry has a moderate level of revenue volatility</a:t>
            </a:r>
            <a:r>
              <a:rPr lang="en-US" sz="1400" dirty="0" smtClean="0">
                <a:latin typeface="+mj-lt"/>
              </a:rPr>
              <a:t>.</a:t>
            </a:r>
          </a:p>
          <a:p>
            <a:endParaRPr lang="en-US" sz="1400" dirty="0">
              <a:latin typeface="+mj-lt"/>
            </a:endParaRPr>
          </a:p>
          <a:p>
            <a:r>
              <a:rPr lang="en-US" sz="1400" dirty="0">
                <a:latin typeface="+mj-lt"/>
              </a:rPr>
              <a:t>Over the five years to 2021, revenue volatility has been limited by the consistent growth of alternative healthcare services and has grown as much as 7.5% in 2019 and declined as much as 10.5% in 2020. Healthcare spending creates a stable revenue stream because consumers are less likely to cut back on these purchases than on more discretionary goods, such as clothing and vacations</a:t>
            </a:r>
            <a:r>
              <a:rPr lang="en-US" sz="1400" dirty="0" smtClean="0">
                <a:latin typeface="+mj-lt"/>
              </a:rPr>
              <a:t>.</a:t>
            </a:r>
          </a:p>
          <a:p>
            <a:endParaRPr lang="en-US" sz="1400" dirty="0">
              <a:latin typeface="+mj-lt"/>
            </a:endParaRPr>
          </a:p>
          <a:p>
            <a:r>
              <a:rPr lang="en-US" sz="1400" dirty="0">
                <a:latin typeface="+mj-lt"/>
              </a:rPr>
              <a:t>The availability of government healthcare programs (e.g., </a:t>
            </a:r>
            <a:r>
              <a:rPr lang="en-US" sz="1400" dirty="0" smtClean="0">
                <a:latin typeface="+mj-lt"/>
              </a:rPr>
              <a:t>healthcare for </a:t>
            </a:r>
            <a:r>
              <a:rPr lang="en-US" sz="1400" dirty="0">
                <a:latin typeface="+mj-lt"/>
              </a:rPr>
              <a:t>the elderly </a:t>
            </a:r>
            <a:r>
              <a:rPr lang="en-US" sz="1400" dirty="0" smtClean="0">
                <a:latin typeface="+mj-lt"/>
              </a:rPr>
              <a:t>and </a:t>
            </a:r>
            <a:r>
              <a:rPr lang="en-US" sz="1400" dirty="0">
                <a:latin typeface="+mj-lt"/>
              </a:rPr>
              <a:t>for those with low income), private </a:t>
            </a:r>
            <a:r>
              <a:rPr lang="en-US" sz="1400" dirty="0" smtClean="0">
                <a:latin typeface="+mj-lt"/>
              </a:rPr>
              <a:t>insurance </a:t>
            </a:r>
            <a:r>
              <a:rPr lang="en-US" sz="1400" dirty="0">
                <a:latin typeface="+mj-lt"/>
              </a:rPr>
              <a:t>and managed care can reduce out-of-pocket costs for some industry services, particularly those deemed medically necessary. </a:t>
            </a:r>
            <a:r>
              <a:rPr lang="en-US" sz="1400" dirty="0" smtClean="0">
                <a:latin typeface="+mj-lt"/>
              </a:rPr>
              <a:t>Access </a:t>
            </a:r>
            <a:r>
              <a:rPr lang="en-US" sz="1400" dirty="0">
                <a:latin typeface="+mj-lt"/>
              </a:rPr>
              <a:t>to healthcare coverage can therefore reduce the incidence of people deferring consideration. However, many services in this industry are not covered by insurance, and adverse economic conditions could cause consumers to delay purchasing these </a:t>
            </a:r>
            <a:r>
              <a:rPr lang="en-US" sz="1400" dirty="0" smtClean="0">
                <a:latin typeface="+mj-lt"/>
              </a:rPr>
              <a:t>services.</a:t>
            </a:r>
          </a:p>
          <a:p>
            <a:endParaRPr lang="en-US" sz="1400" dirty="0">
              <a:latin typeface="+mj-lt"/>
            </a:endParaRPr>
          </a:p>
          <a:p>
            <a:r>
              <a:rPr lang="en-US" sz="1400" dirty="0">
                <a:latin typeface="+mj-lt"/>
              </a:rPr>
              <a:t>The risks involved with </a:t>
            </a:r>
            <a:r>
              <a:rPr lang="en-US" sz="1400" dirty="0" smtClean="0">
                <a:latin typeface="+mj-lt"/>
              </a:rPr>
              <a:t>Earth Medicine </a:t>
            </a:r>
            <a:r>
              <a:rPr lang="en-US" sz="1400" dirty="0">
                <a:latin typeface="+mj-lt"/>
              </a:rPr>
              <a:t>will be moderate. Apart from the revenue volatility level discussed above, to face the risks as a new business in the marketplace, the Company will implement a highly effective marketing campaign, build industry </a:t>
            </a:r>
            <a:r>
              <a:rPr lang="en-US" sz="1400" dirty="0" smtClean="0">
                <a:latin typeface="+mj-lt"/>
              </a:rPr>
              <a:t>connections </a:t>
            </a:r>
            <a:r>
              <a:rPr lang="en-US" sz="1400" dirty="0">
                <a:latin typeface="+mj-lt"/>
              </a:rPr>
              <a:t>and communicate its value to potential customers while focusing on how it uniquely fills a market need. Therefore, the Company stands as a viable business opportunity that has the potential to deliver significant returns to any investor or lending institution</a:t>
            </a:r>
            <a:r>
              <a:rPr lang="en-US" dirty="0"/>
              <a:t>.</a:t>
            </a:r>
          </a:p>
        </p:txBody>
      </p:sp>
    </p:spTree>
    <p:extLst>
      <p:ext uri="{BB962C8B-B14F-4D97-AF65-F5344CB8AC3E}">
        <p14:creationId xmlns:p14="http://schemas.microsoft.com/office/powerpoint/2010/main" val="1833608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0" indent="0">
              <a:buNone/>
            </a:pPr>
            <a:r>
              <a:rPr lang="en-US" dirty="0" smtClean="0">
                <a:solidFill>
                  <a:srgbClr val="000000"/>
                </a:solidFill>
                <a:latin typeface="Corbel"/>
                <a:cs typeface="Corbel"/>
              </a:rPr>
              <a:t>Earth Medicine </a:t>
            </a:r>
            <a:r>
              <a:rPr lang="en-US" dirty="0">
                <a:solidFill>
                  <a:srgbClr val="000000"/>
                </a:solidFill>
                <a:latin typeface="Corbel"/>
                <a:cs typeface="Corbel"/>
              </a:rPr>
              <a:t>Wellness Retreat possesses several strengths, including its holistic approach to wellness, specialized focus, natural setting, immersive experiences, sustainable practices, and personalized care. </a:t>
            </a:r>
            <a:r>
              <a:rPr lang="en-US" dirty="0" smtClean="0">
                <a:solidFill>
                  <a:srgbClr val="000000"/>
                </a:solidFill>
                <a:latin typeface="Corbel"/>
                <a:cs typeface="Corbel"/>
              </a:rPr>
              <a:t> With a diverse team of holistic health practitioner’s, on site-catering team, and an eco-tourism team to support these events they really have all basis covered.</a:t>
            </a:r>
          </a:p>
          <a:p>
            <a:pPr marL="0" indent="0">
              <a:buNone/>
            </a:pPr>
            <a:endParaRPr lang="en-US" dirty="0">
              <a:solidFill>
                <a:srgbClr val="000000"/>
              </a:solidFill>
              <a:latin typeface="Corbel"/>
              <a:cs typeface="Corbel"/>
            </a:endParaRPr>
          </a:p>
          <a:p>
            <a:pPr marL="0" indent="0">
              <a:buNone/>
            </a:pPr>
            <a:r>
              <a:rPr lang="en-US" dirty="0" smtClean="0">
                <a:solidFill>
                  <a:srgbClr val="000000"/>
                </a:solidFill>
                <a:latin typeface="Corbel"/>
                <a:cs typeface="Corbel"/>
              </a:rPr>
              <a:t>However</a:t>
            </a:r>
            <a:r>
              <a:rPr lang="en-US" dirty="0">
                <a:solidFill>
                  <a:srgbClr val="000000"/>
                </a:solidFill>
                <a:latin typeface="Corbel"/>
                <a:cs typeface="Corbel"/>
              </a:rPr>
              <a:t>, it also faces challenges such as limited accessibility, seasonal demand fluctuations, competition, and environmental risks. </a:t>
            </a:r>
            <a:endParaRPr lang="en-US" dirty="0" smtClean="0">
              <a:solidFill>
                <a:srgbClr val="000000"/>
              </a:solidFill>
              <a:latin typeface="Corbel"/>
              <a:cs typeface="Corbel"/>
            </a:endParaRPr>
          </a:p>
          <a:p>
            <a:pPr marL="0" indent="0">
              <a:buNone/>
            </a:pPr>
            <a:endParaRPr lang="en-US" dirty="0">
              <a:solidFill>
                <a:srgbClr val="000000"/>
              </a:solidFill>
              <a:latin typeface="Corbel"/>
              <a:cs typeface="Corbel"/>
            </a:endParaRPr>
          </a:p>
          <a:p>
            <a:pPr marL="0" indent="0">
              <a:buNone/>
            </a:pPr>
            <a:r>
              <a:rPr lang="en-US" dirty="0" smtClean="0">
                <a:solidFill>
                  <a:srgbClr val="000000"/>
                </a:solidFill>
                <a:latin typeface="Corbel"/>
                <a:cs typeface="Corbel"/>
              </a:rPr>
              <a:t>By </a:t>
            </a:r>
            <a:r>
              <a:rPr lang="en-US" dirty="0">
                <a:solidFill>
                  <a:srgbClr val="000000"/>
                </a:solidFill>
                <a:latin typeface="Corbel"/>
                <a:cs typeface="Corbel"/>
              </a:rPr>
              <a:t>leveraging its strengths, capitalizing on opportunities, and addressing weaknesses and threats, </a:t>
            </a:r>
            <a:r>
              <a:rPr lang="en-US" dirty="0" smtClean="0">
                <a:solidFill>
                  <a:srgbClr val="000000"/>
                </a:solidFill>
                <a:latin typeface="Corbel"/>
                <a:cs typeface="Corbel"/>
              </a:rPr>
              <a:t>Earth Medicine Wellness Retreats can </a:t>
            </a:r>
            <a:r>
              <a:rPr lang="en-US" dirty="0">
                <a:solidFill>
                  <a:srgbClr val="000000"/>
                </a:solidFill>
                <a:latin typeface="Corbel"/>
                <a:cs typeface="Corbel"/>
              </a:rPr>
              <a:t>position itself for success in the wellness tourism industry and continue to provide transformative experiences for its guest</a:t>
            </a:r>
            <a:r>
              <a:rPr lang="en-US" dirty="0">
                <a:latin typeface="Corbel"/>
                <a:cs typeface="Corbel"/>
              </a:rPr>
              <a:t>s</a:t>
            </a:r>
            <a:r>
              <a:rPr lang="en-US" dirty="0" smtClean="0">
                <a:latin typeface="Corbel"/>
                <a:cs typeface="Corbel"/>
              </a:rPr>
              <a:t>.</a:t>
            </a:r>
            <a:endParaRPr lang="en-US" dirty="0">
              <a:latin typeface="Corbel"/>
              <a:cs typeface="Corbel"/>
            </a:endParaRPr>
          </a:p>
        </p:txBody>
      </p:sp>
      <p:sp>
        <p:nvSpPr>
          <p:cNvPr id="3" name="Title 2"/>
          <p:cNvSpPr>
            <a:spLocks noGrp="1"/>
          </p:cNvSpPr>
          <p:nvPr>
            <p:ph type="title"/>
          </p:nvPr>
        </p:nvSpPr>
        <p:spPr/>
        <p:txBody>
          <a:bodyPr>
            <a:normAutofit/>
          </a:bodyPr>
          <a:lstStyle/>
          <a:p>
            <a:r>
              <a:rPr lang="en-US" b="1" dirty="0" smtClean="0">
                <a:solidFill>
                  <a:srgbClr val="000000"/>
                </a:solidFill>
                <a:latin typeface="Corbel"/>
                <a:cs typeface="Corbel"/>
              </a:rPr>
              <a:t>Conclusion</a:t>
            </a:r>
            <a:r>
              <a:rPr lang="en-US" b="1" dirty="0">
                <a:solidFill>
                  <a:srgbClr val="000000"/>
                </a:solidFill>
                <a:latin typeface="Corbel"/>
                <a:cs typeface="Corbel"/>
              </a:rPr>
              <a:t>s</a:t>
            </a:r>
            <a:endParaRPr lang="en-US" dirty="0"/>
          </a:p>
        </p:txBody>
      </p:sp>
    </p:spTree>
    <p:extLst>
      <p:ext uri="{BB962C8B-B14F-4D97-AF65-F5344CB8AC3E}">
        <p14:creationId xmlns:p14="http://schemas.microsoft.com/office/powerpoint/2010/main" val="1230415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4515" y="267229"/>
            <a:ext cx="3852938" cy="584776"/>
          </a:xfrm>
          <a:prstGeom prst="rect">
            <a:avLst/>
          </a:prstGeom>
          <a:noFill/>
        </p:spPr>
        <p:txBody>
          <a:bodyPr wrap="square" rtlCol="0">
            <a:spAutoFit/>
          </a:bodyPr>
          <a:lstStyle/>
          <a:p>
            <a:r>
              <a:rPr lang="en-US" dirty="0"/>
              <a:t> </a:t>
            </a:r>
            <a:r>
              <a:rPr lang="en-US" sz="3200" b="1" dirty="0" smtClean="0">
                <a:solidFill>
                  <a:srgbClr val="FFFFFF"/>
                </a:solidFill>
                <a:latin typeface="+mj-lt"/>
              </a:rPr>
              <a:t>Management Team </a:t>
            </a:r>
            <a:endParaRPr lang="en-US" sz="3200" b="1" dirty="0">
              <a:solidFill>
                <a:srgbClr val="FFFFFF"/>
              </a:solidFill>
              <a:latin typeface="+mj-lt"/>
            </a:endParaRPr>
          </a:p>
        </p:txBody>
      </p:sp>
      <p:sp>
        <p:nvSpPr>
          <p:cNvPr id="3" name="TextBox 2"/>
          <p:cNvSpPr txBox="1"/>
          <p:nvPr/>
        </p:nvSpPr>
        <p:spPr>
          <a:xfrm>
            <a:off x="1108526" y="1355995"/>
            <a:ext cx="7609013" cy="3416320"/>
          </a:xfrm>
          <a:prstGeom prst="rect">
            <a:avLst/>
          </a:prstGeom>
          <a:noFill/>
        </p:spPr>
        <p:txBody>
          <a:bodyPr wrap="square" rtlCol="0">
            <a:spAutoFit/>
          </a:bodyPr>
          <a:lstStyle/>
          <a:p>
            <a:r>
              <a:rPr lang="en-US" sz="1400" b="1" dirty="0">
                <a:latin typeface="+mj-lt"/>
              </a:rPr>
              <a:t>About </a:t>
            </a:r>
            <a:r>
              <a:rPr lang="en-US" sz="1400" b="1" dirty="0" smtClean="0">
                <a:latin typeface="+mj-lt"/>
              </a:rPr>
              <a:t>The 4 Co-Owners: </a:t>
            </a:r>
            <a:r>
              <a:rPr lang="en-US" sz="1400" b="1" dirty="0" smtClean="0">
                <a:solidFill>
                  <a:srgbClr val="FF0000"/>
                </a:solidFill>
                <a:latin typeface="+mj-lt"/>
              </a:rPr>
              <a:t>Adding the rest of the bios tonight (April 24</a:t>
            </a:r>
            <a:r>
              <a:rPr lang="en-US" sz="1400" b="1" baseline="30000" dirty="0" smtClean="0">
                <a:solidFill>
                  <a:srgbClr val="FF0000"/>
                </a:solidFill>
                <a:latin typeface="+mj-lt"/>
              </a:rPr>
              <a:t>th</a:t>
            </a:r>
            <a:r>
              <a:rPr lang="en-US" sz="1400" b="1" dirty="0" smtClean="0">
                <a:solidFill>
                  <a:srgbClr val="FF0000"/>
                </a:solidFill>
                <a:latin typeface="+mj-lt"/>
              </a:rPr>
              <a:t>)</a:t>
            </a:r>
            <a:endParaRPr lang="en-US" sz="1400" b="1" dirty="0" smtClean="0">
              <a:solidFill>
                <a:srgbClr val="FF0000"/>
              </a:solidFill>
              <a:latin typeface="+mj-lt"/>
            </a:endParaRPr>
          </a:p>
          <a:p>
            <a:endParaRPr lang="en-US" sz="1400" b="1" dirty="0">
              <a:solidFill>
                <a:srgbClr val="FF0000"/>
              </a:solidFill>
              <a:latin typeface="+mj-lt"/>
            </a:endParaRPr>
          </a:p>
          <a:p>
            <a:r>
              <a:rPr lang="en-US" sz="1400" b="1" dirty="0" smtClean="0">
                <a:latin typeface="+mj-lt"/>
              </a:rPr>
              <a:t>Jessica </a:t>
            </a:r>
            <a:r>
              <a:rPr lang="en-US" sz="1400" b="1" dirty="0" err="1" smtClean="0">
                <a:latin typeface="+mj-lt"/>
              </a:rPr>
              <a:t>Rawsthorne</a:t>
            </a:r>
            <a:r>
              <a:rPr lang="en-US" sz="1400" b="1" dirty="0" smtClean="0">
                <a:latin typeface="+mj-lt"/>
              </a:rPr>
              <a:t>:</a:t>
            </a:r>
            <a:r>
              <a:rPr lang="en-US" sz="1000" b="1" dirty="0" smtClean="0">
                <a:latin typeface="+mj-lt"/>
              </a:rPr>
              <a:t> </a:t>
            </a:r>
            <a:r>
              <a:rPr lang="en-US" sz="1000" dirty="0">
                <a:latin typeface="Corbel"/>
                <a:cs typeface="Corbel"/>
              </a:rPr>
              <a:t>is a seasoned Massage </a:t>
            </a:r>
            <a:r>
              <a:rPr lang="en-US" sz="1000" dirty="0" smtClean="0">
                <a:latin typeface="Corbel"/>
                <a:cs typeface="Corbel"/>
              </a:rPr>
              <a:t>Therapist of 15 years </a:t>
            </a:r>
            <a:r>
              <a:rPr lang="en-US" sz="1000" dirty="0">
                <a:latin typeface="Corbel"/>
                <a:cs typeface="Corbel"/>
              </a:rPr>
              <a:t>and the dedicated owner of a thriving </a:t>
            </a:r>
            <a:r>
              <a:rPr lang="en-US" sz="1000" dirty="0" err="1" smtClean="0">
                <a:latin typeface="Corbel"/>
                <a:cs typeface="Corbel"/>
              </a:rPr>
              <a:t>Comox</a:t>
            </a:r>
            <a:r>
              <a:rPr lang="en-US" sz="1000" dirty="0" smtClean="0">
                <a:latin typeface="Corbel"/>
                <a:cs typeface="Corbel"/>
              </a:rPr>
              <a:t> Valley Wellness </a:t>
            </a:r>
            <a:r>
              <a:rPr lang="en-US" sz="1000" dirty="0">
                <a:latin typeface="Corbel"/>
                <a:cs typeface="Corbel"/>
              </a:rPr>
              <a:t>business, boasting over a decade of experience </a:t>
            </a:r>
            <a:r>
              <a:rPr lang="en-US" sz="1000" dirty="0" smtClean="0">
                <a:latin typeface="Corbel"/>
                <a:cs typeface="Corbel"/>
              </a:rPr>
              <a:t>in business operation. </a:t>
            </a:r>
            <a:r>
              <a:rPr lang="en-US" sz="1000" dirty="0">
                <a:latin typeface="Corbel"/>
                <a:cs typeface="Corbel"/>
              </a:rPr>
              <a:t>Her journey began in Calgary, where she was an integral part of </a:t>
            </a:r>
            <a:r>
              <a:rPr lang="en-US" sz="1000" dirty="0" err="1">
                <a:latin typeface="Corbel"/>
                <a:cs typeface="Corbel"/>
              </a:rPr>
              <a:t>Prema</a:t>
            </a:r>
            <a:r>
              <a:rPr lang="en-US" sz="1000" dirty="0">
                <a:latin typeface="Corbel"/>
                <a:cs typeface="Corbel"/>
              </a:rPr>
              <a:t> </a:t>
            </a:r>
            <a:r>
              <a:rPr lang="en-US" sz="1000" dirty="0" err="1">
                <a:latin typeface="Corbel"/>
                <a:cs typeface="Corbel"/>
              </a:rPr>
              <a:t>Sai</a:t>
            </a:r>
            <a:r>
              <a:rPr lang="en-US" sz="1000" dirty="0">
                <a:latin typeface="Corbel"/>
                <a:cs typeface="Corbel"/>
              </a:rPr>
              <a:t> </a:t>
            </a:r>
            <a:r>
              <a:rPr lang="en-US" sz="1000" dirty="0" err="1">
                <a:latin typeface="Corbel"/>
                <a:cs typeface="Corbel"/>
              </a:rPr>
              <a:t>Wholistic</a:t>
            </a:r>
            <a:r>
              <a:rPr lang="en-US" sz="1000" dirty="0">
                <a:latin typeface="Corbel"/>
                <a:cs typeface="Corbel"/>
              </a:rPr>
              <a:t> Living, a renowned holistic wellness establishment comprising 30 practitioners. Here, she immersed herself in the art of holistic health, collaborating with like-minded professionals to address the complex interplay of body, mind, and spirit in healing.</a:t>
            </a:r>
          </a:p>
          <a:p>
            <a:endParaRPr lang="en-US" sz="1000" dirty="0">
              <a:latin typeface="Corbel"/>
              <a:cs typeface="Corbel"/>
            </a:endParaRPr>
          </a:p>
          <a:p>
            <a:r>
              <a:rPr lang="en-US" sz="1000" dirty="0">
                <a:latin typeface="Corbel"/>
                <a:cs typeface="Corbel"/>
              </a:rPr>
              <a:t>Under the mentorship of the clinic's owner, Jessica gleaned invaluable insights into the intricacies of running a holistic practice, shaping her approach to wellness today. Drawing from her personal experience with four autoimmune conditions, Jessica embarked on her own healing journey from a young age, fueling her passion for helping others find solace and renewal in their bodies.</a:t>
            </a:r>
          </a:p>
          <a:p>
            <a:endParaRPr lang="en-US" sz="1000" dirty="0">
              <a:latin typeface="Corbel"/>
              <a:cs typeface="Corbel"/>
            </a:endParaRPr>
          </a:p>
          <a:p>
            <a:r>
              <a:rPr lang="en-US" sz="1000" dirty="0">
                <a:latin typeface="Corbel"/>
                <a:cs typeface="Corbel"/>
              </a:rPr>
              <a:t>Driven by a quest for innovation, Jessica has recently delved into the realm of sound healing, integrating </a:t>
            </a:r>
            <a:r>
              <a:rPr lang="en-US" sz="1000" dirty="0" err="1">
                <a:latin typeface="Corbel"/>
                <a:cs typeface="Corbel"/>
              </a:rPr>
              <a:t>Vibroacoustic</a:t>
            </a:r>
            <a:r>
              <a:rPr lang="en-US" sz="1000" dirty="0">
                <a:latin typeface="Corbel"/>
                <a:cs typeface="Corbel"/>
              </a:rPr>
              <a:t> therapy into her practice. This innovative approach underscores her commitment to exploring cutting-edge modalities in pursuit of holistic wellness. With an eye toward the future, Jessica aspires to deepen her understanding of frequency therapy and herbal medicine, recognizing their potential to revolutionize healthcare when combined synergistically.</a:t>
            </a:r>
          </a:p>
          <a:p>
            <a:endParaRPr lang="en-US" sz="1000" dirty="0">
              <a:latin typeface="Corbel"/>
              <a:cs typeface="Corbel"/>
            </a:endParaRPr>
          </a:p>
          <a:p>
            <a:r>
              <a:rPr lang="en-US" sz="1000" dirty="0">
                <a:latin typeface="Corbel"/>
                <a:cs typeface="Corbel"/>
              </a:rPr>
              <a:t>Jessica's unwavering dedication to healing, coupled with her insatiable curiosity and commitment to ongoing learning, positions her as a beacon of holistic health in her community. She remains steadfast in her mission to empower individuals on their paths to wellness, embodying a vision of healthcare that is holistic, integrative, and transformative.</a:t>
            </a:r>
            <a:endParaRPr lang="en-US" sz="1000" dirty="0" smtClean="0">
              <a:latin typeface="Corbel"/>
              <a:cs typeface="Corbel"/>
            </a:endParaRPr>
          </a:p>
          <a:p>
            <a:endParaRPr lang="en-US" sz="1400" b="1" dirty="0">
              <a:latin typeface="+mj-lt"/>
            </a:endParaRPr>
          </a:p>
        </p:txBody>
      </p:sp>
    </p:spTree>
    <p:extLst>
      <p:ext uri="{BB962C8B-B14F-4D97-AF65-F5344CB8AC3E}">
        <p14:creationId xmlns:p14="http://schemas.microsoft.com/office/powerpoint/2010/main" val="33982410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2314" y="312094"/>
            <a:ext cx="3659215" cy="584776"/>
          </a:xfrm>
          <a:prstGeom prst="rect">
            <a:avLst/>
          </a:prstGeom>
          <a:noFill/>
        </p:spPr>
        <p:txBody>
          <a:bodyPr wrap="square" rtlCol="0">
            <a:spAutoFit/>
          </a:bodyPr>
          <a:lstStyle/>
          <a:p>
            <a:r>
              <a:rPr lang="en-US" sz="3200" b="1" dirty="0" smtClean="0">
                <a:solidFill>
                  <a:srgbClr val="FFFFFF"/>
                </a:solidFill>
                <a:latin typeface="+mj-lt"/>
              </a:rPr>
              <a:t>Personnel Forecast</a:t>
            </a:r>
            <a:endParaRPr lang="en-US" sz="3200" b="1" dirty="0">
              <a:solidFill>
                <a:srgbClr val="FFFFFF"/>
              </a:solidFill>
              <a:latin typeface="+mj-lt"/>
            </a:endParaRPr>
          </a:p>
        </p:txBody>
      </p:sp>
      <p:sp>
        <p:nvSpPr>
          <p:cNvPr id="3" name="TextBox 2"/>
          <p:cNvSpPr txBox="1"/>
          <p:nvPr/>
        </p:nvSpPr>
        <p:spPr>
          <a:xfrm>
            <a:off x="534129" y="1635804"/>
            <a:ext cx="7871301" cy="4062651"/>
          </a:xfrm>
          <a:prstGeom prst="rect">
            <a:avLst/>
          </a:prstGeom>
          <a:noFill/>
        </p:spPr>
        <p:txBody>
          <a:bodyPr wrap="square" rtlCol="0">
            <a:spAutoFit/>
          </a:bodyPr>
          <a:lstStyle/>
          <a:p>
            <a:r>
              <a:rPr lang="en-US" sz="2000" dirty="0">
                <a:latin typeface="Corbel"/>
                <a:cs typeface="Corbel"/>
              </a:rPr>
              <a:t>The personnel forecast below shows the staffing needs </a:t>
            </a:r>
            <a:r>
              <a:rPr lang="en-US" sz="2000" dirty="0" smtClean="0">
                <a:latin typeface="Corbel"/>
                <a:cs typeface="Corbel"/>
              </a:rPr>
              <a:t>for specific wellness events:</a:t>
            </a:r>
          </a:p>
          <a:p>
            <a:endParaRPr lang="en-US" sz="2000" dirty="0">
              <a:latin typeface="Corbel"/>
              <a:cs typeface="Corbel"/>
            </a:endParaRPr>
          </a:p>
          <a:p>
            <a:pPr marL="342900" indent="-342900">
              <a:buAutoNum type="arabicParenR"/>
            </a:pPr>
            <a:r>
              <a:rPr lang="en-US" sz="2000" dirty="0" smtClean="0">
                <a:latin typeface="Corbel"/>
                <a:cs typeface="Corbel"/>
              </a:rPr>
              <a:t>Massage Services (2) </a:t>
            </a:r>
          </a:p>
          <a:p>
            <a:pPr marL="342900" indent="-342900">
              <a:buAutoNum type="arabicParenR"/>
            </a:pPr>
            <a:r>
              <a:rPr lang="en-US" sz="2000" dirty="0" smtClean="0">
                <a:latin typeface="Corbel"/>
                <a:cs typeface="Corbel"/>
              </a:rPr>
              <a:t>Energy Workers ( 2)</a:t>
            </a:r>
          </a:p>
          <a:p>
            <a:pPr marL="342900" indent="-342900">
              <a:buAutoNum type="arabicParenR"/>
            </a:pPr>
            <a:r>
              <a:rPr lang="en-US" sz="2000" dirty="0" smtClean="0">
                <a:latin typeface="Corbel"/>
                <a:cs typeface="Corbel"/>
              </a:rPr>
              <a:t>Psychologist (1)</a:t>
            </a:r>
          </a:p>
          <a:p>
            <a:pPr marL="342900" indent="-342900">
              <a:buAutoNum type="arabicParenR"/>
            </a:pPr>
            <a:endParaRPr lang="en-US" sz="2000" dirty="0" smtClean="0">
              <a:latin typeface="Corbel"/>
              <a:cs typeface="Corbel"/>
            </a:endParaRPr>
          </a:p>
          <a:p>
            <a:r>
              <a:rPr lang="en-US" sz="2000" dirty="0" smtClean="0">
                <a:latin typeface="Corbel"/>
                <a:cs typeface="Corbel"/>
              </a:rPr>
              <a:t>Bring in from outside our collective:</a:t>
            </a:r>
          </a:p>
          <a:p>
            <a:endParaRPr lang="en-US" sz="2000" dirty="0">
              <a:latin typeface="Corbel"/>
              <a:cs typeface="Corbel"/>
            </a:endParaRPr>
          </a:p>
          <a:p>
            <a:pPr marL="342900" indent="-342900">
              <a:buFontTx/>
              <a:buAutoNum type="arabicParenR"/>
            </a:pPr>
            <a:r>
              <a:rPr lang="en-US" sz="2000" dirty="0">
                <a:latin typeface="Corbel"/>
                <a:cs typeface="Corbel"/>
              </a:rPr>
              <a:t>Acupuncture (1</a:t>
            </a:r>
            <a:r>
              <a:rPr lang="en-US" sz="2000" dirty="0" smtClean="0">
                <a:latin typeface="Corbel"/>
                <a:cs typeface="Corbel"/>
              </a:rPr>
              <a:t>) (All)</a:t>
            </a:r>
          </a:p>
          <a:p>
            <a:pPr marL="342900" indent="-342900">
              <a:buFontTx/>
              <a:buAutoNum type="arabicParenR"/>
            </a:pPr>
            <a:r>
              <a:rPr lang="en-US" sz="2000" dirty="0" smtClean="0">
                <a:latin typeface="Corbel"/>
                <a:cs typeface="Corbel"/>
              </a:rPr>
              <a:t>Trauma Specialist (1) (Veterans + Trauma Therapy Retreats) </a:t>
            </a:r>
          </a:p>
          <a:p>
            <a:pPr marL="342900" indent="-342900">
              <a:buAutoNum type="arabicParenR"/>
            </a:pPr>
            <a:r>
              <a:rPr lang="en-US" sz="2000" dirty="0" smtClean="0">
                <a:latin typeface="Corbel"/>
                <a:cs typeface="Corbel"/>
              </a:rPr>
              <a:t>Veterans </a:t>
            </a:r>
            <a:r>
              <a:rPr lang="en-US" dirty="0" smtClean="0">
                <a:latin typeface="Corbel"/>
                <a:cs typeface="Corbel"/>
              </a:rPr>
              <a:t>Specialist</a:t>
            </a:r>
            <a:r>
              <a:rPr lang="en-US" sz="2000" dirty="0" smtClean="0">
                <a:latin typeface="Corbel"/>
                <a:cs typeface="Corbel"/>
              </a:rPr>
              <a:t> (1) (Veterans Retreats)</a:t>
            </a:r>
          </a:p>
          <a:p>
            <a:pPr marL="342900" indent="-342900">
              <a:buAutoNum type="arabicParenR"/>
            </a:pPr>
            <a:r>
              <a:rPr lang="en-US" sz="2000" dirty="0" smtClean="0">
                <a:latin typeface="Corbel"/>
                <a:cs typeface="Corbel"/>
              </a:rPr>
              <a:t>Nutritionist  (1) (All)</a:t>
            </a:r>
            <a:endParaRPr lang="en-US" sz="2000" dirty="0">
              <a:latin typeface="Corbel"/>
              <a:cs typeface="Corbel"/>
            </a:endParaRPr>
          </a:p>
        </p:txBody>
      </p:sp>
    </p:spTree>
    <p:extLst>
      <p:ext uri="{BB962C8B-B14F-4D97-AF65-F5344CB8AC3E}">
        <p14:creationId xmlns:p14="http://schemas.microsoft.com/office/powerpoint/2010/main" val="114642403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1997" y="267229"/>
            <a:ext cx="4660117" cy="584776"/>
          </a:xfrm>
          <a:prstGeom prst="rect">
            <a:avLst/>
          </a:prstGeom>
          <a:noFill/>
        </p:spPr>
        <p:txBody>
          <a:bodyPr wrap="square" rtlCol="0">
            <a:spAutoFit/>
          </a:bodyPr>
          <a:lstStyle/>
          <a:p>
            <a:r>
              <a:rPr lang="en-US" sz="3200" b="1" dirty="0">
                <a:solidFill>
                  <a:srgbClr val="FFFFFF"/>
                </a:solidFill>
                <a:latin typeface="+mj-lt"/>
              </a:rPr>
              <a:t> Financial Indicators</a:t>
            </a:r>
          </a:p>
        </p:txBody>
      </p:sp>
      <p:sp>
        <p:nvSpPr>
          <p:cNvPr id="3" name="TextBox 2"/>
          <p:cNvSpPr txBox="1"/>
          <p:nvPr/>
        </p:nvSpPr>
        <p:spPr>
          <a:xfrm>
            <a:off x="634981" y="1764946"/>
            <a:ext cx="7619776" cy="1169551"/>
          </a:xfrm>
          <a:prstGeom prst="rect">
            <a:avLst/>
          </a:prstGeom>
          <a:noFill/>
        </p:spPr>
        <p:txBody>
          <a:bodyPr wrap="square" rtlCol="0">
            <a:spAutoFit/>
          </a:bodyPr>
          <a:lstStyle/>
          <a:p>
            <a:pPr algn="ctr"/>
            <a:r>
              <a:rPr lang="en-US" sz="1400" b="1" dirty="0">
                <a:latin typeface="+mj-lt"/>
              </a:rPr>
              <a:t>The following table </a:t>
            </a:r>
            <a:r>
              <a:rPr lang="en-US" sz="1400" b="1" dirty="0" smtClean="0">
                <a:latin typeface="+mj-lt"/>
              </a:rPr>
              <a:t>summarizes Earth Medicines </a:t>
            </a:r>
            <a:r>
              <a:rPr lang="en-US" sz="1400" b="1" dirty="0">
                <a:latin typeface="+mj-lt"/>
              </a:rPr>
              <a:t>projected financial performance with standardized measurement indicators to evaluate profitability, leverage, asset turnover and liquidity. As with any long-range projection, accuracy is based on reasonable return on investment and past performance estimates. The Company believes the following numbers are attainable and affordable. However, actual results will vary.</a:t>
            </a:r>
          </a:p>
        </p:txBody>
      </p:sp>
    </p:spTree>
    <p:extLst>
      <p:ext uri="{BB962C8B-B14F-4D97-AF65-F5344CB8AC3E}">
        <p14:creationId xmlns:p14="http://schemas.microsoft.com/office/powerpoint/2010/main" val="3362920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8350" y="117865"/>
            <a:ext cx="7469101" cy="584776"/>
          </a:xfrm>
          <a:prstGeom prst="rect">
            <a:avLst/>
          </a:prstGeom>
          <a:noFill/>
        </p:spPr>
        <p:txBody>
          <a:bodyPr wrap="square" rtlCol="0">
            <a:spAutoFit/>
          </a:bodyPr>
          <a:lstStyle/>
          <a:p>
            <a:r>
              <a:rPr lang="en-US" sz="3200" b="1" dirty="0">
                <a:solidFill>
                  <a:srgbClr val="FFFFFF"/>
                </a:solidFill>
                <a:latin typeface="+mj-lt"/>
              </a:rPr>
              <a:t> Revenue, Gains &amp; Other Support Forecast</a:t>
            </a:r>
          </a:p>
        </p:txBody>
      </p:sp>
      <p:sp>
        <p:nvSpPr>
          <p:cNvPr id="3" name="TextBox 2"/>
          <p:cNvSpPr txBox="1"/>
          <p:nvPr/>
        </p:nvSpPr>
        <p:spPr>
          <a:xfrm>
            <a:off x="356086" y="702641"/>
            <a:ext cx="8617289" cy="7017307"/>
          </a:xfrm>
          <a:prstGeom prst="rect">
            <a:avLst/>
          </a:prstGeom>
          <a:noFill/>
        </p:spPr>
        <p:txBody>
          <a:bodyPr wrap="square" rtlCol="0">
            <a:spAutoFit/>
          </a:bodyPr>
          <a:lstStyle/>
          <a:p>
            <a:r>
              <a:rPr lang="en-US" dirty="0">
                <a:latin typeface="Corbel"/>
                <a:cs typeface="Corbel"/>
              </a:rPr>
              <a:t>Creating a projected revenue and gains forecast for </a:t>
            </a:r>
            <a:r>
              <a:rPr lang="en-US" dirty="0" smtClean="0">
                <a:latin typeface="Corbel"/>
                <a:cs typeface="Corbel"/>
              </a:rPr>
              <a:t>Earth Medicine Wellness </a:t>
            </a:r>
            <a:r>
              <a:rPr lang="en-US" dirty="0">
                <a:latin typeface="Corbel"/>
                <a:cs typeface="Corbel"/>
              </a:rPr>
              <a:t>Retreat requires considering several factors, including the number of guests, pricing strategy, operating costs, and market conditions. </a:t>
            </a:r>
            <a:r>
              <a:rPr lang="en-US" dirty="0" smtClean="0">
                <a:latin typeface="Corbel"/>
                <a:cs typeface="Corbel"/>
              </a:rPr>
              <a:t> Come of these factors are rough estimates until we can get more information regarding the Camp Mud Facility and current layout. </a:t>
            </a:r>
          </a:p>
          <a:p>
            <a:endParaRPr lang="en-US" dirty="0">
              <a:latin typeface="Corbel"/>
              <a:cs typeface="Corbel"/>
            </a:endParaRPr>
          </a:p>
          <a:p>
            <a:r>
              <a:rPr lang="en-US" dirty="0" smtClean="0">
                <a:latin typeface="Corbel"/>
                <a:cs typeface="Corbel"/>
              </a:rPr>
              <a:t>Here's </a:t>
            </a:r>
            <a:r>
              <a:rPr lang="en-US" dirty="0">
                <a:latin typeface="Corbel"/>
                <a:cs typeface="Corbel"/>
              </a:rPr>
              <a:t>a simplified forecast model based on hypothetical assumptions for the first three years of operation</a:t>
            </a:r>
            <a:r>
              <a:rPr lang="en-US" dirty="0" smtClean="0">
                <a:latin typeface="Corbel"/>
                <a:cs typeface="Corbel"/>
              </a:rPr>
              <a:t>:</a:t>
            </a:r>
          </a:p>
          <a:p>
            <a:endParaRPr lang="en-US" dirty="0" smtClean="0">
              <a:latin typeface="Corbel"/>
              <a:cs typeface="Corbel"/>
            </a:endParaRPr>
          </a:p>
          <a:p>
            <a:r>
              <a:rPr lang="en-US" b="1" dirty="0">
                <a:latin typeface="Corbel"/>
                <a:cs typeface="Corbel"/>
              </a:rPr>
              <a:t>Revenue and Cost Projections:</a:t>
            </a:r>
          </a:p>
          <a:p>
            <a:r>
              <a:rPr lang="en-US" b="1" dirty="0">
                <a:latin typeface="Corbel"/>
                <a:cs typeface="Corbel"/>
              </a:rPr>
              <a:t>Operating Days per Year:</a:t>
            </a:r>
            <a:r>
              <a:rPr lang="en-US" dirty="0">
                <a:latin typeface="Corbel"/>
                <a:cs typeface="Corbel"/>
              </a:rPr>
              <a:t> 60 days</a:t>
            </a:r>
          </a:p>
          <a:p>
            <a:r>
              <a:rPr lang="en-US" b="1" dirty="0">
                <a:latin typeface="Corbel"/>
                <a:cs typeface="Corbel"/>
              </a:rPr>
              <a:t>Guest Capacity:</a:t>
            </a:r>
            <a:r>
              <a:rPr lang="en-US" dirty="0">
                <a:latin typeface="Corbel"/>
                <a:cs typeface="Corbel"/>
              </a:rPr>
              <a:t> 62 guests</a:t>
            </a:r>
          </a:p>
          <a:p>
            <a:r>
              <a:rPr lang="en-US" b="1" dirty="0">
                <a:latin typeface="Corbel"/>
                <a:cs typeface="Corbel"/>
              </a:rPr>
              <a:t>Room Rate (includes meals and services):</a:t>
            </a:r>
            <a:r>
              <a:rPr lang="en-US" dirty="0">
                <a:latin typeface="Corbel"/>
                <a:cs typeface="Corbel"/>
              </a:rPr>
              <a:t> $450 per </a:t>
            </a:r>
            <a:r>
              <a:rPr lang="en-US" dirty="0" smtClean="0">
                <a:latin typeface="Corbel"/>
                <a:cs typeface="Corbel"/>
              </a:rPr>
              <a:t>night</a:t>
            </a:r>
          </a:p>
          <a:p>
            <a:endParaRPr lang="en-US" dirty="0">
              <a:latin typeface="Corbel"/>
              <a:cs typeface="Corbel"/>
            </a:endParaRPr>
          </a:p>
          <a:p>
            <a:r>
              <a:rPr lang="en-US" b="1" dirty="0">
                <a:latin typeface="Corbel"/>
                <a:cs typeface="Corbel"/>
              </a:rPr>
              <a:t>Occupancy Details:</a:t>
            </a:r>
          </a:p>
          <a:p>
            <a:r>
              <a:rPr lang="en-US" b="1" dirty="0">
                <a:latin typeface="Corbel"/>
                <a:cs typeface="Corbel"/>
              </a:rPr>
              <a:t>Year 1:</a:t>
            </a:r>
            <a:r>
              <a:rPr lang="en-US" dirty="0">
                <a:latin typeface="Corbel"/>
                <a:cs typeface="Corbel"/>
              </a:rPr>
              <a:t> 65% occupancy = 2,433 guest-nights (62 guests x 60 days x 65%)</a:t>
            </a:r>
          </a:p>
          <a:p>
            <a:r>
              <a:rPr lang="en-US" b="1" dirty="0">
                <a:latin typeface="Corbel"/>
                <a:cs typeface="Corbel"/>
              </a:rPr>
              <a:t>Year 2:</a:t>
            </a:r>
            <a:r>
              <a:rPr lang="en-US" dirty="0">
                <a:latin typeface="Corbel"/>
                <a:cs typeface="Corbel"/>
              </a:rPr>
              <a:t> 75% occupancy = 2,790 guest-nights (62 guests x 60 days x 75%)</a:t>
            </a:r>
          </a:p>
          <a:p>
            <a:r>
              <a:rPr lang="en-US" b="1" dirty="0">
                <a:latin typeface="Corbel"/>
                <a:cs typeface="Corbel"/>
              </a:rPr>
              <a:t>Year 3:</a:t>
            </a:r>
            <a:r>
              <a:rPr lang="en-US" dirty="0">
                <a:latin typeface="Corbel"/>
                <a:cs typeface="Corbel"/>
              </a:rPr>
              <a:t> 85% occupancy = 3,159 guest-nights (62 guests x 60 days x 85%)</a:t>
            </a:r>
          </a:p>
          <a:p>
            <a:endParaRPr lang="en-US" b="1" dirty="0" smtClean="0">
              <a:latin typeface="Corbel"/>
              <a:cs typeface="Corbel"/>
            </a:endParaRPr>
          </a:p>
          <a:p>
            <a:r>
              <a:rPr lang="en-US" b="1" dirty="0" smtClean="0">
                <a:latin typeface="Corbel"/>
                <a:cs typeface="Corbel"/>
              </a:rPr>
              <a:t>Gross </a:t>
            </a:r>
            <a:r>
              <a:rPr lang="en-US" b="1" dirty="0">
                <a:latin typeface="Corbel"/>
                <a:cs typeface="Corbel"/>
              </a:rPr>
              <a:t>Revenue from </a:t>
            </a:r>
            <a:r>
              <a:rPr lang="en-US" b="1" dirty="0" smtClean="0">
                <a:latin typeface="Corbel"/>
                <a:cs typeface="Corbel"/>
              </a:rPr>
              <a:t>Retreats:</a:t>
            </a:r>
            <a:endParaRPr lang="en-US" b="1" dirty="0">
              <a:latin typeface="Corbel"/>
              <a:cs typeface="Corbel"/>
            </a:endParaRPr>
          </a:p>
          <a:p>
            <a:r>
              <a:rPr lang="en-US" b="1" dirty="0">
                <a:latin typeface="Corbel"/>
                <a:cs typeface="Corbel"/>
              </a:rPr>
              <a:t>Year 1:</a:t>
            </a:r>
            <a:r>
              <a:rPr lang="en-US" dirty="0">
                <a:latin typeface="Corbel"/>
                <a:cs typeface="Corbel"/>
              </a:rPr>
              <a:t> 2,433 guest-nights x $450 = $1,094,850</a:t>
            </a:r>
          </a:p>
          <a:p>
            <a:r>
              <a:rPr lang="en-US" b="1" dirty="0">
                <a:latin typeface="Corbel"/>
                <a:cs typeface="Corbel"/>
              </a:rPr>
              <a:t>Year 2:</a:t>
            </a:r>
            <a:r>
              <a:rPr lang="en-US" dirty="0">
                <a:latin typeface="Corbel"/>
                <a:cs typeface="Corbel"/>
              </a:rPr>
              <a:t> 2,790 guest-nights x $450 = $1,255,500</a:t>
            </a:r>
          </a:p>
          <a:p>
            <a:r>
              <a:rPr lang="en-US" b="1" dirty="0">
                <a:latin typeface="Corbel"/>
                <a:cs typeface="Corbel"/>
              </a:rPr>
              <a:t>Year 3:</a:t>
            </a:r>
            <a:r>
              <a:rPr lang="en-US" dirty="0">
                <a:latin typeface="Corbel"/>
                <a:cs typeface="Corbel"/>
              </a:rPr>
              <a:t> 3,159 guest-nights x $450 = $1,421,550</a:t>
            </a:r>
          </a:p>
          <a:p>
            <a:endParaRPr lang="en-US" dirty="0"/>
          </a:p>
          <a:p>
            <a:endParaRPr lang="en-US" dirty="0" smtClean="0"/>
          </a:p>
          <a:p>
            <a:endParaRPr lang="en-US" dirty="0"/>
          </a:p>
        </p:txBody>
      </p:sp>
    </p:spTree>
    <p:extLst>
      <p:ext uri="{BB962C8B-B14F-4D97-AF65-F5344CB8AC3E}">
        <p14:creationId xmlns:p14="http://schemas.microsoft.com/office/powerpoint/2010/main" val="17809434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347" y="451067"/>
            <a:ext cx="8569811" cy="6340195"/>
          </a:xfrm>
          <a:prstGeom prst="rect">
            <a:avLst/>
          </a:prstGeom>
          <a:noFill/>
        </p:spPr>
        <p:txBody>
          <a:bodyPr wrap="square" rtlCol="0">
            <a:spAutoFit/>
          </a:bodyPr>
          <a:lstStyle/>
          <a:p>
            <a:r>
              <a:rPr lang="en-US" sz="1400" b="1" dirty="0">
                <a:latin typeface="Corbel"/>
                <a:cs typeface="Corbel"/>
              </a:rPr>
              <a:t>Cost Breakdown (Per Guest-Night)</a:t>
            </a:r>
            <a:r>
              <a:rPr lang="en-US" sz="1400" b="1" dirty="0" smtClean="0">
                <a:latin typeface="Corbel"/>
                <a:cs typeface="Corbel"/>
              </a:rPr>
              <a:t>:</a:t>
            </a:r>
          </a:p>
          <a:p>
            <a:endParaRPr lang="en-US" sz="1400" b="1" dirty="0">
              <a:latin typeface="Corbel"/>
              <a:cs typeface="Corbel"/>
            </a:endParaRPr>
          </a:p>
          <a:p>
            <a:r>
              <a:rPr lang="en-US" sz="1400" b="1" dirty="0">
                <a:latin typeface="Corbel"/>
                <a:cs typeface="Corbel"/>
              </a:rPr>
              <a:t>Catered Meals Cost (28% of rate):</a:t>
            </a:r>
          </a:p>
          <a:p>
            <a:r>
              <a:rPr lang="en-US" sz="1400" dirty="0">
                <a:latin typeface="Corbel"/>
                <a:cs typeface="Corbel"/>
              </a:rPr>
              <a:t>$450 x 28% = $</a:t>
            </a:r>
            <a:r>
              <a:rPr lang="en-US" sz="1400" dirty="0" smtClean="0">
                <a:latin typeface="Corbel"/>
                <a:cs typeface="Corbel"/>
              </a:rPr>
              <a:t>126</a:t>
            </a:r>
            <a:endParaRPr lang="en-US" sz="1400" dirty="0">
              <a:latin typeface="Corbel"/>
              <a:cs typeface="Corbel"/>
            </a:endParaRPr>
          </a:p>
          <a:p>
            <a:r>
              <a:rPr lang="en-US" sz="1400" b="1" dirty="0">
                <a:latin typeface="Corbel"/>
                <a:cs typeface="Corbel"/>
              </a:rPr>
              <a:t>Therapist Wages (28% of rate):</a:t>
            </a:r>
          </a:p>
          <a:p>
            <a:r>
              <a:rPr lang="en-US" sz="1400" dirty="0">
                <a:latin typeface="Corbel"/>
                <a:cs typeface="Corbel"/>
              </a:rPr>
              <a:t>$450 x 28% = $</a:t>
            </a:r>
            <a:r>
              <a:rPr lang="en-US" sz="1400" dirty="0" smtClean="0">
                <a:latin typeface="Corbel"/>
                <a:cs typeface="Corbel"/>
              </a:rPr>
              <a:t>126</a:t>
            </a:r>
            <a:endParaRPr lang="en-US" sz="1400" dirty="0">
              <a:latin typeface="Corbel"/>
              <a:cs typeface="Corbel"/>
            </a:endParaRPr>
          </a:p>
          <a:p>
            <a:r>
              <a:rPr lang="en-US" sz="1400" b="1" dirty="0">
                <a:latin typeface="Corbel"/>
                <a:cs typeface="Corbel"/>
              </a:rPr>
              <a:t>Facility Lease (10% of rate):</a:t>
            </a:r>
          </a:p>
          <a:p>
            <a:r>
              <a:rPr lang="en-US" sz="1400" dirty="0">
                <a:latin typeface="Corbel"/>
                <a:cs typeface="Corbel"/>
              </a:rPr>
              <a:t>$450 x 10% = $</a:t>
            </a:r>
            <a:r>
              <a:rPr lang="en-US" sz="1400" dirty="0" smtClean="0">
                <a:latin typeface="Corbel"/>
                <a:cs typeface="Corbel"/>
              </a:rPr>
              <a:t>45</a:t>
            </a:r>
          </a:p>
          <a:p>
            <a:endParaRPr lang="en-US" sz="1400" dirty="0">
              <a:latin typeface="Corbel"/>
              <a:cs typeface="Corbel"/>
            </a:endParaRPr>
          </a:p>
          <a:p>
            <a:r>
              <a:rPr lang="en-US" sz="1400" b="1" dirty="0">
                <a:latin typeface="Corbel"/>
                <a:cs typeface="Corbel"/>
              </a:rPr>
              <a:t>Total Operational Costs per Guest-Night:</a:t>
            </a:r>
          </a:p>
          <a:p>
            <a:r>
              <a:rPr lang="en-US" sz="1400" dirty="0">
                <a:latin typeface="Corbel"/>
                <a:cs typeface="Corbel"/>
              </a:rPr>
              <a:t>$126 (meals) + $126 (therapists) + $45 (lease) = $</a:t>
            </a:r>
            <a:r>
              <a:rPr lang="en-US" sz="1400" dirty="0" smtClean="0">
                <a:latin typeface="Corbel"/>
                <a:cs typeface="Corbel"/>
              </a:rPr>
              <a:t>297</a:t>
            </a:r>
          </a:p>
          <a:p>
            <a:endParaRPr lang="en-US" sz="1400" dirty="0">
              <a:latin typeface="Corbel"/>
              <a:cs typeface="Corbel"/>
            </a:endParaRPr>
          </a:p>
          <a:p>
            <a:r>
              <a:rPr lang="en-US" sz="1400" b="1" dirty="0">
                <a:latin typeface="Corbel"/>
                <a:cs typeface="Corbel"/>
              </a:rPr>
              <a:t>Operational Costs Calculation:</a:t>
            </a:r>
          </a:p>
          <a:p>
            <a:r>
              <a:rPr lang="en-US" sz="1400" b="1" dirty="0">
                <a:latin typeface="Corbel"/>
                <a:cs typeface="Corbel"/>
              </a:rPr>
              <a:t>Year 1 Total Costs:</a:t>
            </a:r>
            <a:r>
              <a:rPr lang="en-US" sz="1400" dirty="0">
                <a:latin typeface="Corbel"/>
                <a:cs typeface="Corbel"/>
              </a:rPr>
              <a:t> 2,433 guest-nights x $297 = $722,601</a:t>
            </a:r>
          </a:p>
          <a:p>
            <a:r>
              <a:rPr lang="en-US" sz="1400" b="1" dirty="0">
                <a:latin typeface="Corbel"/>
                <a:cs typeface="Corbel"/>
              </a:rPr>
              <a:t>Year 2 Total Costs:</a:t>
            </a:r>
            <a:r>
              <a:rPr lang="en-US" sz="1400" dirty="0">
                <a:latin typeface="Corbel"/>
                <a:cs typeface="Corbel"/>
              </a:rPr>
              <a:t> 2,790 guest-nights x $297 = $828,930</a:t>
            </a:r>
          </a:p>
          <a:p>
            <a:r>
              <a:rPr lang="en-US" sz="1400" b="1" dirty="0">
                <a:latin typeface="Corbel"/>
                <a:cs typeface="Corbel"/>
              </a:rPr>
              <a:t>Year 3 Total Costs:</a:t>
            </a:r>
            <a:r>
              <a:rPr lang="en-US" sz="1400" dirty="0">
                <a:latin typeface="Corbel"/>
                <a:cs typeface="Corbel"/>
              </a:rPr>
              <a:t> 3,159 guest-nights x $297 = $</a:t>
            </a:r>
            <a:r>
              <a:rPr lang="en-US" sz="1400" dirty="0" smtClean="0">
                <a:latin typeface="Corbel"/>
                <a:cs typeface="Corbel"/>
              </a:rPr>
              <a:t>938,253</a:t>
            </a:r>
          </a:p>
          <a:p>
            <a:endParaRPr lang="en-US" sz="1400" dirty="0">
              <a:latin typeface="Corbel"/>
              <a:cs typeface="Corbel"/>
            </a:endParaRPr>
          </a:p>
          <a:p>
            <a:r>
              <a:rPr lang="en-US" sz="1400" b="1" dirty="0">
                <a:latin typeface="Corbel"/>
                <a:cs typeface="Corbel"/>
              </a:rPr>
              <a:t>Net Revenue (Gross Revenue - Operational Costs):</a:t>
            </a:r>
          </a:p>
          <a:p>
            <a:r>
              <a:rPr lang="en-US" sz="1400" b="1" dirty="0">
                <a:latin typeface="Corbel"/>
                <a:cs typeface="Corbel"/>
              </a:rPr>
              <a:t>Year 1:</a:t>
            </a:r>
            <a:r>
              <a:rPr lang="en-US" sz="1400" dirty="0">
                <a:latin typeface="Corbel"/>
                <a:cs typeface="Corbel"/>
              </a:rPr>
              <a:t> $1,094,850 - $722,601 = $372,249</a:t>
            </a:r>
          </a:p>
          <a:p>
            <a:r>
              <a:rPr lang="en-US" sz="1400" b="1" dirty="0">
                <a:latin typeface="Corbel"/>
                <a:cs typeface="Corbel"/>
              </a:rPr>
              <a:t>Year 2:</a:t>
            </a:r>
            <a:r>
              <a:rPr lang="en-US" sz="1400" dirty="0">
                <a:latin typeface="Corbel"/>
                <a:cs typeface="Corbel"/>
              </a:rPr>
              <a:t> $1,255,500 - $828,930 = $426,570</a:t>
            </a:r>
          </a:p>
          <a:p>
            <a:r>
              <a:rPr lang="en-US" sz="1400" b="1" dirty="0">
                <a:latin typeface="Corbel"/>
                <a:cs typeface="Corbel"/>
              </a:rPr>
              <a:t>Year 3:</a:t>
            </a:r>
            <a:r>
              <a:rPr lang="en-US" sz="1400" dirty="0">
                <a:latin typeface="Corbel"/>
                <a:cs typeface="Corbel"/>
              </a:rPr>
              <a:t> $1,421,550 - $938,253 = $</a:t>
            </a:r>
            <a:r>
              <a:rPr lang="en-US" sz="1400" dirty="0" smtClean="0">
                <a:latin typeface="Corbel"/>
                <a:cs typeface="Corbel"/>
              </a:rPr>
              <a:t>483,297</a:t>
            </a:r>
          </a:p>
          <a:p>
            <a:endParaRPr lang="en-US" sz="1400" dirty="0">
              <a:latin typeface="Corbel"/>
              <a:cs typeface="Corbel"/>
            </a:endParaRPr>
          </a:p>
          <a:p>
            <a:r>
              <a:rPr lang="en-US" sz="1400" b="1" dirty="0">
                <a:latin typeface="Corbel"/>
                <a:cs typeface="Corbel"/>
              </a:rPr>
              <a:t>Summary:</a:t>
            </a:r>
          </a:p>
          <a:p>
            <a:r>
              <a:rPr lang="en-US" sz="1400" b="1" dirty="0">
                <a:latin typeface="Corbel"/>
                <a:cs typeface="Corbel"/>
              </a:rPr>
              <a:t>Year 1 Net Revenue:</a:t>
            </a:r>
            <a:r>
              <a:rPr lang="en-US" sz="1400" dirty="0">
                <a:latin typeface="Corbel"/>
                <a:cs typeface="Corbel"/>
              </a:rPr>
              <a:t> $372,249</a:t>
            </a:r>
          </a:p>
          <a:p>
            <a:r>
              <a:rPr lang="en-US" sz="1400" b="1" dirty="0">
                <a:latin typeface="Corbel"/>
                <a:cs typeface="Corbel"/>
              </a:rPr>
              <a:t>Year 2 Net Revenue:</a:t>
            </a:r>
            <a:r>
              <a:rPr lang="en-US" sz="1400" dirty="0">
                <a:latin typeface="Corbel"/>
                <a:cs typeface="Corbel"/>
              </a:rPr>
              <a:t> $426,570</a:t>
            </a:r>
          </a:p>
          <a:p>
            <a:r>
              <a:rPr lang="en-US" sz="1400" b="1" dirty="0">
                <a:latin typeface="Corbel"/>
                <a:cs typeface="Corbel"/>
              </a:rPr>
              <a:t>Year 3 Net Revenue:</a:t>
            </a:r>
            <a:r>
              <a:rPr lang="en-US" sz="1400" dirty="0">
                <a:latin typeface="Corbel"/>
                <a:cs typeface="Corbel"/>
              </a:rPr>
              <a:t> $483,297</a:t>
            </a:r>
          </a:p>
          <a:p>
            <a:r>
              <a:rPr lang="en-US" sz="1400" dirty="0">
                <a:latin typeface="Corbel"/>
                <a:cs typeface="Corbel"/>
              </a:rPr>
              <a:t>This adjusted forecast reflects the increased operational days and varying occupancy rates across three years. It illustrates a growth in both revenue and operational costs, with a consistent increase in net revenue as the retreat's occupancy rates improve each year.</a:t>
            </a:r>
          </a:p>
        </p:txBody>
      </p:sp>
    </p:spTree>
    <p:extLst>
      <p:ext uri="{BB962C8B-B14F-4D97-AF65-F5344CB8AC3E}">
        <p14:creationId xmlns:p14="http://schemas.microsoft.com/office/powerpoint/2010/main" val="679295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15103" y="258286"/>
            <a:ext cx="4444869" cy="584776"/>
          </a:xfrm>
          <a:prstGeom prst="rect">
            <a:avLst/>
          </a:prstGeom>
          <a:noFill/>
        </p:spPr>
        <p:txBody>
          <a:bodyPr wrap="square" rtlCol="0">
            <a:spAutoFit/>
          </a:bodyPr>
          <a:lstStyle/>
          <a:p>
            <a:r>
              <a:rPr lang="en-US" sz="3200" b="1" dirty="0">
                <a:solidFill>
                  <a:srgbClr val="FFFFFF"/>
                </a:solidFill>
                <a:latin typeface="+mj-lt"/>
              </a:rPr>
              <a:t> Breakeven Analysis</a:t>
            </a:r>
          </a:p>
        </p:txBody>
      </p:sp>
      <p:sp>
        <p:nvSpPr>
          <p:cNvPr id="4" name="TextBox 3"/>
          <p:cNvSpPr txBox="1"/>
          <p:nvPr/>
        </p:nvSpPr>
        <p:spPr>
          <a:xfrm>
            <a:off x="274719" y="570048"/>
            <a:ext cx="8685253" cy="6124752"/>
          </a:xfrm>
          <a:prstGeom prst="rect">
            <a:avLst/>
          </a:prstGeom>
          <a:noFill/>
        </p:spPr>
        <p:txBody>
          <a:bodyPr wrap="square" rtlCol="0">
            <a:spAutoFit/>
          </a:bodyPr>
          <a:lstStyle/>
          <a:p>
            <a:r>
              <a:rPr lang="en-US" sz="1400" b="1" dirty="0">
                <a:latin typeface="Corbel"/>
                <a:cs typeface="Corbel"/>
              </a:rPr>
              <a:t>Breakeven Analysis:</a:t>
            </a:r>
          </a:p>
          <a:p>
            <a:r>
              <a:rPr lang="en-US" sz="1400" dirty="0">
                <a:latin typeface="Corbel"/>
                <a:cs typeface="Corbel"/>
              </a:rPr>
              <a:t>Total Operational Costs per Year:</a:t>
            </a:r>
          </a:p>
          <a:p>
            <a:endParaRPr lang="en-US" sz="1400" dirty="0">
              <a:latin typeface="Corbel"/>
              <a:cs typeface="Corbel"/>
            </a:endParaRPr>
          </a:p>
          <a:p>
            <a:r>
              <a:rPr lang="en-US" sz="1400" dirty="0">
                <a:latin typeface="Corbel"/>
                <a:cs typeface="Corbel"/>
              </a:rPr>
              <a:t>Year 1: $722,601</a:t>
            </a:r>
          </a:p>
          <a:p>
            <a:r>
              <a:rPr lang="en-US" sz="1400" dirty="0">
                <a:latin typeface="Corbel"/>
                <a:cs typeface="Corbel"/>
              </a:rPr>
              <a:t>Year 2: $828,930</a:t>
            </a:r>
          </a:p>
          <a:p>
            <a:r>
              <a:rPr lang="en-US" sz="1400" dirty="0">
                <a:latin typeface="Corbel"/>
                <a:cs typeface="Corbel"/>
              </a:rPr>
              <a:t>Year 3: $</a:t>
            </a:r>
            <a:r>
              <a:rPr lang="en-US" sz="1400" dirty="0" smtClean="0">
                <a:latin typeface="Corbel"/>
                <a:cs typeface="Corbel"/>
              </a:rPr>
              <a:t>938,253</a:t>
            </a:r>
          </a:p>
          <a:p>
            <a:endParaRPr lang="en-US" sz="1400" dirty="0">
              <a:latin typeface="Corbel"/>
              <a:cs typeface="Corbel"/>
            </a:endParaRPr>
          </a:p>
          <a:p>
            <a:r>
              <a:rPr lang="en-US" sz="1400" dirty="0">
                <a:latin typeface="Corbel"/>
                <a:cs typeface="Corbel"/>
              </a:rPr>
              <a:t>Average Revenue per Guest-Night</a:t>
            </a:r>
            <a:r>
              <a:rPr lang="en-US" sz="1400" dirty="0" smtClean="0">
                <a:latin typeface="Corbel"/>
                <a:cs typeface="Corbel"/>
              </a:rPr>
              <a:t>:</a:t>
            </a:r>
            <a:endParaRPr lang="en-US" sz="1400" dirty="0">
              <a:latin typeface="Corbel"/>
              <a:cs typeface="Corbel"/>
            </a:endParaRPr>
          </a:p>
          <a:p>
            <a:r>
              <a:rPr lang="en-US" sz="1400" dirty="0">
                <a:latin typeface="Corbel"/>
                <a:cs typeface="Corbel"/>
              </a:rPr>
              <a:t>$450 (inclusive of meals and services)</a:t>
            </a:r>
          </a:p>
          <a:p>
            <a:endParaRPr lang="en-US" sz="1400" dirty="0" smtClean="0">
              <a:latin typeface="Corbel"/>
              <a:cs typeface="Corbel"/>
            </a:endParaRPr>
          </a:p>
          <a:p>
            <a:r>
              <a:rPr lang="en-US" sz="1400" b="1" dirty="0" smtClean="0">
                <a:latin typeface="Corbel"/>
                <a:cs typeface="Corbel"/>
              </a:rPr>
              <a:t>Breakeven </a:t>
            </a:r>
            <a:r>
              <a:rPr lang="en-US" sz="1400" b="1" dirty="0">
                <a:latin typeface="Corbel"/>
                <a:cs typeface="Corbel"/>
              </a:rPr>
              <a:t>Calculation</a:t>
            </a:r>
            <a:r>
              <a:rPr lang="en-US" sz="1400" b="1" dirty="0" smtClean="0">
                <a:latin typeface="Corbel"/>
                <a:cs typeface="Corbel"/>
              </a:rPr>
              <a:t>:</a:t>
            </a:r>
            <a:endParaRPr lang="en-US" sz="1400" dirty="0">
              <a:latin typeface="Corbel"/>
              <a:cs typeface="Corbel"/>
            </a:endParaRPr>
          </a:p>
          <a:p>
            <a:r>
              <a:rPr lang="en-US" sz="1400" dirty="0">
                <a:latin typeface="Corbel"/>
                <a:cs typeface="Corbel"/>
              </a:rPr>
              <a:t>Year 1 Breakeven Point: Total Operational Costs / Average Revenue per Guest-Night</a:t>
            </a:r>
          </a:p>
          <a:p>
            <a:r>
              <a:rPr lang="en-US" sz="1400" dirty="0">
                <a:latin typeface="Corbel"/>
                <a:cs typeface="Corbel"/>
              </a:rPr>
              <a:t>$722,601 / $450 = approximately 1,606 guest-</a:t>
            </a:r>
            <a:r>
              <a:rPr lang="en-US" sz="1400" dirty="0" smtClean="0">
                <a:latin typeface="Corbel"/>
                <a:cs typeface="Corbel"/>
              </a:rPr>
              <a:t>nights</a:t>
            </a:r>
          </a:p>
          <a:p>
            <a:endParaRPr lang="en-US" sz="1400" dirty="0">
              <a:latin typeface="Corbel"/>
              <a:cs typeface="Corbel"/>
            </a:endParaRPr>
          </a:p>
          <a:p>
            <a:r>
              <a:rPr lang="en-US" sz="1400" dirty="0">
                <a:latin typeface="Corbel"/>
                <a:cs typeface="Corbel"/>
              </a:rPr>
              <a:t>Year 2 Breakeven Point: Total Operational Costs / Average Revenue per Guest-Night</a:t>
            </a:r>
          </a:p>
          <a:p>
            <a:r>
              <a:rPr lang="en-US" sz="1400" dirty="0">
                <a:latin typeface="Corbel"/>
                <a:cs typeface="Corbel"/>
              </a:rPr>
              <a:t>$828,930 / $450 = approximately 1,841 guest-</a:t>
            </a:r>
            <a:r>
              <a:rPr lang="en-US" sz="1400" dirty="0" smtClean="0">
                <a:latin typeface="Corbel"/>
                <a:cs typeface="Corbel"/>
              </a:rPr>
              <a:t>nights</a:t>
            </a:r>
          </a:p>
          <a:p>
            <a:endParaRPr lang="en-US" sz="1400" dirty="0">
              <a:latin typeface="Corbel"/>
              <a:cs typeface="Corbel"/>
            </a:endParaRPr>
          </a:p>
          <a:p>
            <a:r>
              <a:rPr lang="en-US" sz="1400" dirty="0">
                <a:latin typeface="Corbel"/>
                <a:cs typeface="Corbel"/>
              </a:rPr>
              <a:t>Year 3 Breakeven Point: Total Operational Costs / Average Revenue per Guest-Night</a:t>
            </a:r>
          </a:p>
          <a:p>
            <a:r>
              <a:rPr lang="en-US" sz="1400" dirty="0">
                <a:latin typeface="Corbel"/>
                <a:cs typeface="Corbel"/>
              </a:rPr>
              <a:t>$938,253 / $450 = approximately 2,085 guest-</a:t>
            </a:r>
            <a:r>
              <a:rPr lang="en-US" sz="1400" dirty="0" smtClean="0">
                <a:latin typeface="Corbel"/>
                <a:cs typeface="Corbel"/>
              </a:rPr>
              <a:t>nights</a:t>
            </a:r>
          </a:p>
          <a:p>
            <a:endParaRPr lang="en-US" sz="1400" b="1" dirty="0">
              <a:latin typeface="Corbel"/>
              <a:cs typeface="Corbel"/>
            </a:endParaRPr>
          </a:p>
          <a:p>
            <a:r>
              <a:rPr lang="en-US" sz="1400" b="1" dirty="0">
                <a:latin typeface="Corbel"/>
                <a:cs typeface="Corbel"/>
              </a:rPr>
              <a:t>Breakeven Summary:</a:t>
            </a:r>
          </a:p>
          <a:p>
            <a:r>
              <a:rPr lang="en-US" sz="1400" dirty="0">
                <a:latin typeface="Corbel"/>
                <a:cs typeface="Corbel"/>
              </a:rPr>
              <a:t>Year 1 Breakeven Point: Approximately 1,606 guest-nights</a:t>
            </a:r>
          </a:p>
          <a:p>
            <a:r>
              <a:rPr lang="en-US" sz="1400" dirty="0">
                <a:latin typeface="Corbel"/>
                <a:cs typeface="Corbel"/>
              </a:rPr>
              <a:t>Year 2 Breakeven Point: Approximately 1,841 guest-nights</a:t>
            </a:r>
          </a:p>
          <a:p>
            <a:r>
              <a:rPr lang="en-US" sz="1400" dirty="0">
                <a:latin typeface="Corbel"/>
                <a:cs typeface="Corbel"/>
              </a:rPr>
              <a:t>Year 3 Breakeven Point: Approximately 2,085 guest-</a:t>
            </a:r>
            <a:r>
              <a:rPr lang="en-US" sz="1400" dirty="0" smtClean="0">
                <a:latin typeface="Corbel"/>
                <a:cs typeface="Corbel"/>
              </a:rPr>
              <a:t>nights</a:t>
            </a:r>
          </a:p>
          <a:p>
            <a:endParaRPr lang="en-US" sz="1400" dirty="0">
              <a:latin typeface="Corbel"/>
              <a:cs typeface="Corbel"/>
            </a:endParaRPr>
          </a:p>
          <a:p>
            <a:r>
              <a:rPr lang="en-US" sz="1400" dirty="0">
                <a:latin typeface="Corbel"/>
                <a:cs typeface="Corbel"/>
              </a:rPr>
              <a:t>This analysis indicates the number of guest-nights </a:t>
            </a:r>
            <a:r>
              <a:rPr lang="en-US" sz="1400" dirty="0" smtClean="0">
                <a:latin typeface="Corbel"/>
                <a:cs typeface="Corbel"/>
              </a:rPr>
              <a:t>Earth Medicine Wellness </a:t>
            </a:r>
            <a:r>
              <a:rPr lang="en-US" sz="1400" dirty="0">
                <a:latin typeface="Corbel"/>
                <a:cs typeface="Corbel"/>
              </a:rPr>
              <a:t>Retreat needs to achieve in order to cover its total operational costs and reach the breakeven point for each year of operation. Beyond these points, the retreat would generate net revenue.</a:t>
            </a:r>
          </a:p>
        </p:txBody>
      </p:sp>
    </p:spTree>
    <p:extLst>
      <p:ext uri="{BB962C8B-B14F-4D97-AF65-F5344CB8AC3E}">
        <p14:creationId xmlns:p14="http://schemas.microsoft.com/office/powerpoint/2010/main" val="6863239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3649" y="190078"/>
            <a:ext cx="6177616" cy="584776"/>
          </a:xfrm>
          <a:prstGeom prst="rect">
            <a:avLst/>
          </a:prstGeom>
          <a:noFill/>
        </p:spPr>
        <p:txBody>
          <a:bodyPr wrap="square" rtlCol="0">
            <a:spAutoFit/>
          </a:bodyPr>
          <a:lstStyle/>
          <a:p>
            <a:r>
              <a:rPr lang="en-US" sz="3200" b="1" dirty="0">
                <a:solidFill>
                  <a:srgbClr val="FFFFFF"/>
                </a:solidFill>
                <a:latin typeface="+mj-lt"/>
              </a:rPr>
              <a:t> Projected Statement Of Activities</a:t>
            </a:r>
          </a:p>
        </p:txBody>
      </p:sp>
      <p:sp>
        <p:nvSpPr>
          <p:cNvPr id="3" name="TextBox 2"/>
          <p:cNvSpPr txBox="1"/>
          <p:nvPr/>
        </p:nvSpPr>
        <p:spPr>
          <a:xfrm>
            <a:off x="426357" y="1575507"/>
            <a:ext cx="8363856" cy="11295395"/>
          </a:xfrm>
          <a:prstGeom prst="rect">
            <a:avLst/>
          </a:prstGeom>
          <a:noFill/>
        </p:spPr>
        <p:txBody>
          <a:bodyPr wrap="square" numCol="2" rtlCol="0">
            <a:spAutoFit/>
          </a:bodyPr>
          <a:lstStyle/>
          <a:p>
            <a:endParaRPr lang="en-US" sz="1400" dirty="0">
              <a:latin typeface="+mj-lt"/>
            </a:endParaRPr>
          </a:p>
          <a:p>
            <a:r>
              <a:rPr lang="en-US" sz="1400" b="1" dirty="0" smtClean="0">
                <a:latin typeface="+mj-lt"/>
              </a:rPr>
              <a:t>Year 1</a:t>
            </a:r>
            <a:endParaRPr lang="en-US" sz="1400" b="1" dirty="0">
              <a:latin typeface="+mj-lt"/>
            </a:endParaRPr>
          </a:p>
          <a:p>
            <a:r>
              <a:rPr lang="en-US" sz="1400" dirty="0" smtClean="0">
                <a:latin typeface="+mj-lt"/>
              </a:rPr>
              <a:t>Activities                                                           Amount </a:t>
            </a:r>
            <a:r>
              <a:rPr lang="en-US" sz="1400" dirty="0">
                <a:latin typeface="+mj-lt"/>
              </a:rPr>
              <a:t>($)    </a:t>
            </a:r>
          </a:p>
          <a:p>
            <a:r>
              <a:rPr lang="en-US" sz="1400" dirty="0" smtClean="0">
                <a:latin typeface="+mj-lt"/>
              </a:rPr>
              <a:t>Gross </a:t>
            </a:r>
            <a:r>
              <a:rPr lang="en-US" sz="1400" dirty="0">
                <a:latin typeface="+mj-lt"/>
              </a:rPr>
              <a:t>Revenue from Accommodations      </a:t>
            </a:r>
            <a:r>
              <a:rPr lang="en-US" sz="1400" dirty="0" smtClean="0">
                <a:latin typeface="+mj-lt"/>
              </a:rPr>
              <a:t> </a:t>
            </a:r>
            <a:r>
              <a:rPr lang="en-US" sz="1400" dirty="0">
                <a:latin typeface="+mj-lt"/>
              </a:rPr>
              <a:t>$1,094,850     </a:t>
            </a:r>
          </a:p>
          <a:p>
            <a:r>
              <a:rPr lang="en-US" sz="1400" dirty="0" smtClean="0">
                <a:latin typeface="+mj-lt"/>
              </a:rPr>
              <a:t>Additional </a:t>
            </a:r>
            <a:r>
              <a:rPr lang="en-US" sz="1400" dirty="0">
                <a:latin typeface="+mj-lt"/>
              </a:rPr>
              <a:t>Revenue Streams             </a:t>
            </a:r>
            <a:r>
              <a:rPr lang="en-US" sz="1400" dirty="0" smtClean="0">
                <a:latin typeface="+mj-lt"/>
              </a:rPr>
              <a:t>                $</a:t>
            </a:r>
            <a:r>
              <a:rPr lang="en-US" sz="1400" dirty="0">
                <a:latin typeface="+mj-lt"/>
              </a:rPr>
              <a:t>418,500   </a:t>
            </a:r>
          </a:p>
          <a:p>
            <a:r>
              <a:rPr lang="en-US" sz="1400" dirty="0" smtClean="0">
                <a:latin typeface="+mj-lt"/>
              </a:rPr>
              <a:t>Total Revenue                                                   $1,513,350</a:t>
            </a:r>
          </a:p>
          <a:p>
            <a:endParaRPr lang="en-US" sz="1400" dirty="0">
              <a:latin typeface="+mj-lt"/>
            </a:endParaRPr>
          </a:p>
          <a:p>
            <a:r>
              <a:rPr lang="en-US" sz="1400" dirty="0" smtClean="0">
                <a:latin typeface="+mj-lt"/>
              </a:rPr>
              <a:t>Operational </a:t>
            </a:r>
            <a:r>
              <a:rPr lang="en-US" sz="1400" dirty="0">
                <a:latin typeface="+mj-lt"/>
              </a:rPr>
              <a:t>Costs                      </a:t>
            </a:r>
            <a:endParaRPr lang="en-US" sz="1400" dirty="0" smtClean="0">
              <a:latin typeface="+mj-lt"/>
            </a:endParaRPr>
          </a:p>
          <a:p>
            <a:r>
              <a:rPr lang="en-US" sz="1400" dirty="0" smtClean="0">
                <a:latin typeface="+mj-lt"/>
              </a:rPr>
              <a:t>Catered </a:t>
            </a:r>
            <a:r>
              <a:rPr lang="en-US" sz="1400" dirty="0">
                <a:latin typeface="+mj-lt"/>
              </a:rPr>
              <a:t>Meals Cost                     </a:t>
            </a:r>
            <a:r>
              <a:rPr lang="en-US" sz="1400" dirty="0" smtClean="0">
                <a:latin typeface="+mj-lt"/>
              </a:rPr>
              <a:t>                        </a:t>
            </a:r>
            <a:r>
              <a:rPr lang="en-US" sz="1400" dirty="0">
                <a:latin typeface="+mj-lt"/>
              </a:rPr>
              <a:t>$361,350       </a:t>
            </a:r>
          </a:p>
          <a:p>
            <a:r>
              <a:rPr lang="en-US" sz="1400" dirty="0" smtClean="0">
                <a:latin typeface="+mj-lt"/>
              </a:rPr>
              <a:t>Therapist </a:t>
            </a:r>
            <a:r>
              <a:rPr lang="en-US" sz="1400" dirty="0">
                <a:latin typeface="+mj-lt"/>
              </a:rPr>
              <a:t>Wages                         </a:t>
            </a:r>
            <a:r>
              <a:rPr lang="en-US" sz="1400" dirty="0" smtClean="0">
                <a:latin typeface="+mj-lt"/>
              </a:rPr>
              <a:t>                         $</a:t>
            </a:r>
            <a:r>
              <a:rPr lang="en-US" sz="1400" dirty="0">
                <a:latin typeface="+mj-lt"/>
              </a:rPr>
              <a:t>361,350       </a:t>
            </a:r>
          </a:p>
          <a:p>
            <a:r>
              <a:rPr lang="en-US" sz="1400" dirty="0" smtClean="0">
                <a:latin typeface="+mj-lt"/>
              </a:rPr>
              <a:t>Facility </a:t>
            </a:r>
            <a:r>
              <a:rPr lang="en-US" sz="1400" dirty="0">
                <a:latin typeface="+mj-lt"/>
              </a:rPr>
              <a:t>Lease                          </a:t>
            </a:r>
            <a:r>
              <a:rPr lang="en-US" sz="1400" dirty="0" smtClean="0">
                <a:latin typeface="+mj-lt"/>
              </a:rPr>
              <a:t>                               $</a:t>
            </a:r>
            <a:r>
              <a:rPr lang="en-US" sz="1400" dirty="0">
                <a:latin typeface="+mj-lt"/>
              </a:rPr>
              <a:t>129,901       </a:t>
            </a:r>
            <a:endParaRPr lang="en-US" sz="1400" dirty="0" smtClean="0">
              <a:latin typeface="+mj-lt"/>
            </a:endParaRPr>
          </a:p>
          <a:p>
            <a:r>
              <a:rPr lang="en-US" sz="1400" dirty="0" smtClean="0">
                <a:latin typeface="+mj-lt"/>
              </a:rPr>
              <a:t>Total </a:t>
            </a:r>
            <a:r>
              <a:rPr lang="en-US" sz="1400" dirty="0">
                <a:latin typeface="+mj-lt"/>
              </a:rPr>
              <a:t>Operational </a:t>
            </a:r>
            <a:r>
              <a:rPr lang="en-US" sz="1400" dirty="0" smtClean="0">
                <a:latin typeface="+mj-lt"/>
              </a:rPr>
              <a:t>Costs</a:t>
            </a:r>
            <a:r>
              <a:rPr lang="en-US" sz="1400" dirty="0">
                <a:latin typeface="+mj-lt"/>
              </a:rPr>
              <a:t> </a:t>
            </a:r>
            <a:r>
              <a:rPr lang="en-US" sz="1400" dirty="0" smtClean="0">
                <a:latin typeface="+mj-lt"/>
              </a:rPr>
              <a:t>                                     $852,601</a:t>
            </a:r>
          </a:p>
          <a:p>
            <a:r>
              <a:rPr lang="en-US" sz="1400" dirty="0" smtClean="0">
                <a:latin typeface="+mj-lt"/>
              </a:rPr>
              <a:t>Net </a:t>
            </a:r>
            <a:r>
              <a:rPr lang="en-US" sz="1400" dirty="0">
                <a:latin typeface="+mj-lt"/>
              </a:rPr>
              <a:t>Income (Revenue </a:t>
            </a:r>
            <a:r>
              <a:rPr lang="mr-IN" sz="1400" dirty="0" smtClean="0">
                <a:latin typeface="+mj-lt"/>
              </a:rPr>
              <a:t>–</a:t>
            </a:r>
            <a:r>
              <a:rPr lang="en-US" sz="1400" dirty="0" smtClean="0">
                <a:latin typeface="+mj-lt"/>
              </a:rPr>
              <a:t> </a:t>
            </a:r>
            <a:r>
              <a:rPr lang="en-US" sz="1400" dirty="0">
                <a:latin typeface="+mj-lt"/>
              </a:rPr>
              <a:t>Costs</a:t>
            </a:r>
            <a:r>
              <a:rPr lang="en-US" sz="1400" dirty="0" smtClean="0">
                <a:latin typeface="+mj-lt"/>
              </a:rPr>
              <a:t>)</a:t>
            </a:r>
            <a:r>
              <a:rPr lang="en-US" sz="1400" dirty="0">
                <a:latin typeface="+mj-lt"/>
              </a:rPr>
              <a:t> </a:t>
            </a:r>
            <a:r>
              <a:rPr lang="en-US" sz="1400" dirty="0" smtClean="0">
                <a:latin typeface="+mj-lt"/>
              </a:rPr>
              <a:t>                         $660,749</a:t>
            </a:r>
          </a:p>
          <a:p>
            <a:endParaRPr lang="en-US" sz="1400" dirty="0" smtClean="0">
              <a:latin typeface="+mj-lt"/>
            </a:endParaRPr>
          </a:p>
          <a:p>
            <a:r>
              <a:rPr lang="en-US" sz="1400" b="1" dirty="0" smtClean="0">
                <a:latin typeface="+mj-lt"/>
              </a:rPr>
              <a:t>Year 2</a:t>
            </a:r>
          </a:p>
          <a:p>
            <a:r>
              <a:rPr lang="en-US" sz="1400" dirty="0" smtClean="0">
                <a:latin typeface="+mj-lt"/>
              </a:rPr>
              <a:t>Activities                                                             Amount ($)    </a:t>
            </a:r>
          </a:p>
          <a:p>
            <a:r>
              <a:rPr lang="en-US" sz="1400" dirty="0" smtClean="0">
                <a:latin typeface="+mj-lt"/>
              </a:rPr>
              <a:t>Gross Revenue from Accommodations         $1,255,500     </a:t>
            </a:r>
          </a:p>
          <a:p>
            <a:r>
              <a:rPr lang="en-US" sz="1400" dirty="0" smtClean="0">
                <a:latin typeface="+mj-lt"/>
              </a:rPr>
              <a:t>Additional Revenue Streams                              $496,485       </a:t>
            </a:r>
          </a:p>
          <a:p>
            <a:r>
              <a:rPr lang="en-US" sz="1400" dirty="0" smtClean="0">
                <a:latin typeface="+mj-lt"/>
              </a:rPr>
              <a:t>Total Revenue                                                    $1,751,985</a:t>
            </a:r>
          </a:p>
          <a:p>
            <a:endParaRPr lang="en-US" sz="1400" dirty="0" smtClean="0">
              <a:latin typeface="+mj-lt"/>
            </a:endParaRPr>
          </a:p>
          <a:p>
            <a:endParaRPr lang="en-US" sz="1400" dirty="0" smtClean="0">
              <a:latin typeface="+mj-lt"/>
            </a:endParaRPr>
          </a:p>
          <a:p>
            <a:endParaRPr lang="en-US" sz="1400" dirty="0" smtClean="0">
              <a:latin typeface="+mj-lt"/>
            </a:endParaRPr>
          </a:p>
          <a:p>
            <a:endParaRPr lang="en-US" sz="1400" dirty="0" smtClean="0">
              <a:latin typeface="+mj-lt"/>
            </a:endParaRPr>
          </a:p>
          <a:p>
            <a:endParaRPr lang="en-US" sz="1400" dirty="0" smtClean="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r>
              <a:rPr lang="en-US" sz="1400" dirty="0" smtClean="0">
                <a:latin typeface="+mj-lt"/>
              </a:rPr>
              <a:t>Catered Meals Cost                                                 $414,930 </a:t>
            </a:r>
          </a:p>
          <a:p>
            <a:r>
              <a:rPr lang="en-US" sz="1400" dirty="0" smtClean="0">
                <a:latin typeface="+mj-lt"/>
              </a:rPr>
              <a:t>Therapist Wages                                                      $414,930</a:t>
            </a:r>
          </a:p>
          <a:p>
            <a:r>
              <a:rPr lang="en-US" sz="1400" dirty="0" smtClean="0">
                <a:latin typeface="+mj-lt"/>
              </a:rPr>
              <a:t>Facility Lease                                                            $149,070     </a:t>
            </a:r>
          </a:p>
          <a:p>
            <a:r>
              <a:rPr lang="en-US" sz="1400" dirty="0" smtClean="0">
                <a:latin typeface="+mj-lt"/>
              </a:rPr>
              <a:t>Total Operational Costs                                          $978,930</a:t>
            </a:r>
          </a:p>
          <a:p>
            <a:r>
              <a:rPr lang="en-US" sz="1400" dirty="0" smtClean="0">
                <a:latin typeface="+mj-lt"/>
              </a:rPr>
              <a:t>Net Income (Revenue </a:t>
            </a:r>
            <a:r>
              <a:rPr lang="mr-IN" sz="1400" dirty="0" smtClean="0">
                <a:latin typeface="+mj-lt"/>
              </a:rPr>
              <a:t>–</a:t>
            </a:r>
            <a:r>
              <a:rPr lang="en-US" sz="1400" dirty="0" smtClean="0">
                <a:latin typeface="+mj-lt"/>
              </a:rPr>
              <a:t> Costs)                               $773,055</a:t>
            </a:r>
          </a:p>
          <a:p>
            <a:endParaRPr lang="en-US" sz="1400" dirty="0" smtClean="0">
              <a:latin typeface="+mj-lt"/>
            </a:endParaRPr>
          </a:p>
          <a:p>
            <a:r>
              <a:rPr lang="en-US" sz="1400" b="1" dirty="0" smtClean="0">
                <a:latin typeface="+mj-lt"/>
              </a:rPr>
              <a:t>Year 3</a:t>
            </a:r>
          </a:p>
          <a:p>
            <a:endParaRPr lang="en-US" sz="1400" dirty="0" smtClean="0">
              <a:latin typeface="+mj-lt"/>
            </a:endParaRPr>
          </a:p>
          <a:p>
            <a:r>
              <a:rPr lang="en-US" sz="1400" dirty="0" smtClean="0">
                <a:latin typeface="+mj-lt"/>
              </a:rPr>
              <a:t>Activities                                                                Amount ($)    </a:t>
            </a:r>
          </a:p>
          <a:p>
            <a:r>
              <a:rPr lang="en-US" sz="1400" dirty="0" smtClean="0">
                <a:latin typeface="+mj-lt"/>
              </a:rPr>
              <a:t>Gross Revenue from Accommodations            $1,421,550     </a:t>
            </a:r>
          </a:p>
          <a:p>
            <a:r>
              <a:rPr lang="en-US" sz="1400" dirty="0" smtClean="0">
                <a:latin typeface="+mj-lt"/>
              </a:rPr>
              <a:t>Additional Revenue Streams                                  $627,750       </a:t>
            </a:r>
          </a:p>
          <a:p>
            <a:r>
              <a:rPr lang="en-US" sz="1400" dirty="0" smtClean="0">
                <a:latin typeface="+mj-lt"/>
              </a:rPr>
              <a:t>Total Revenue                                                        $2,049,300</a:t>
            </a:r>
          </a:p>
          <a:p>
            <a:endParaRPr lang="en-US" sz="1400" b="1" dirty="0" smtClean="0">
              <a:latin typeface="+mj-lt"/>
            </a:endParaRPr>
          </a:p>
          <a:p>
            <a:r>
              <a:rPr lang="en-US" sz="1400" b="1" dirty="0" smtClean="0">
                <a:latin typeface="+mj-lt"/>
              </a:rPr>
              <a:t>Operational Costs    </a:t>
            </a:r>
            <a:r>
              <a:rPr lang="en-US" sz="1400" dirty="0" smtClean="0">
                <a:latin typeface="+mj-lt"/>
              </a:rPr>
              <a:t>                  </a:t>
            </a:r>
          </a:p>
          <a:p>
            <a:r>
              <a:rPr lang="en-US" sz="1400" dirty="0" smtClean="0">
                <a:latin typeface="+mj-lt"/>
              </a:rPr>
              <a:t>Catered Meals Cost                                                  $475,642       </a:t>
            </a:r>
          </a:p>
          <a:p>
            <a:r>
              <a:rPr lang="en-US" sz="1400" dirty="0" smtClean="0">
                <a:latin typeface="+mj-lt"/>
              </a:rPr>
              <a:t>Therapist Wages                                                       $475,642      </a:t>
            </a:r>
          </a:p>
          <a:p>
            <a:r>
              <a:rPr lang="en-US" sz="1400" dirty="0" smtClean="0">
                <a:latin typeface="+mj-lt"/>
              </a:rPr>
              <a:t>Facility Lease                                                             $171,969       </a:t>
            </a:r>
          </a:p>
          <a:p>
            <a:r>
              <a:rPr lang="en-US" sz="1400" dirty="0" smtClean="0">
                <a:latin typeface="+mj-lt"/>
              </a:rPr>
              <a:t>Total Operational Costs                                       $1,123,253</a:t>
            </a:r>
          </a:p>
          <a:p>
            <a:r>
              <a:rPr lang="en-US" sz="1400" dirty="0" smtClean="0">
                <a:latin typeface="+mj-lt"/>
              </a:rPr>
              <a:t>Net Income (Revenue </a:t>
            </a:r>
            <a:r>
              <a:rPr lang="mr-IN" sz="1400" dirty="0" smtClean="0">
                <a:latin typeface="+mj-lt"/>
              </a:rPr>
              <a:t>–</a:t>
            </a:r>
            <a:r>
              <a:rPr lang="en-US" sz="1400" dirty="0" smtClean="0">
                <a:latin typeface="+mj-lt"/>
              </a:rPr>
              <a:t> Costs)                               $925,047</a:t>
            </a:r>
          </a:p>
          <a:p>
            <a:endParaRPr lang="en-US" sz="1400" dirty="0" smtClean="0">
              <a:latin typeface="+mj-lt"/>
            </a:endParaRPr>
          </a:p>
          <a:p>
            <a:endParaRPr lang="en-US" sz="1400" dirty="0">
              <a:latin typeface="+mj-lt"/>
            </a:endParaRPr>
          </a:p>
          <a:p>
            <a:endParaRPr lang="en-US" sz="1400" dirty="0" smtClean="0">
              <a:latin typeface="+mj-lt"/>
            </a:endParaRPr>
          </a:p>
        </p:txBody>
      </p:sp>
      <p:sp>
        <p:nvSpPr>
          <p:cNvPr id="4" name="TextBox 3"/>
          <p:cNvSpPr txBox="1"/>
          <p:nvPr/>
        </p:nvSpPr>
        <p:spPr>
          <a:xfrm>
            <a:off x="535214" y="1052286"/>
            <a:ext cx="8255000" cy="523220"/>
          </a:xfrm>
          <a:prstGeom prst="rect">
            <a:avLst/>
          </a:prstGeom>
          <a:noFill/>
        </p:spPr>
        <p:txBody>
          <a:bodyPr wrap="square" rtlCol="0">
            <a:spAutoFit/>
          </a:bodyPr>
          <a:lstStyle/>
          <a:p>
            <a:r>
              <a:rPr lang="en-US" sz="1400" dirty="0">
                <a:latin typeface="Corbel"/>
                <a:cs typeface="Corbel"/>
              </a:rPr>
              <a:t>Here's a projected statement of activities for Earth Medicine Wellness Retreat, outlining the anticipated revenues and expenses for each year of operation</a:t>
            </a:r>
            <a:r>
              <a:rPr lang="en-US" sz="1400" dirty="0" smtClean="0">
                <a:latin typeface="Corbel"/>
                <a:cs typeface="Corbel"/>
              </a:rPr>
              <a:t>:</a:t>
            </a:r>
            <a:endParaRPr lang="en-US" sz="1400" dirty="0">
              <a:latin typeface="Corbel"/>
              <a:cs typeface="Corbel"/>
            </a:endParaRPr>
          </a:p>
        </p:txBody>
      </p:sp>
      <p:sp>
        <p:nvSpPr>
          <p:cNvPr id="5" name="TextBox 4"/>
          <p:cNvSpPr txBox="1"/>
          <p:nvPr/>
        </p:nvSpPr>
        <p:spPr>
          <a:xfrm>
            <a:off x="716643" y="5807043"/>
            <a:ext cx="7592786" cy="954107"/>
          </a:xfrm>
          <a:prstGeom prst="rect">
            <a:avLst/>
          </a:prstGeom>
          <a:noFill/>
        </p:spPr>
        <p:txBody>
          <a:bodyPr wrap="square" rtlCol="0">
            <a:spAutoFit/>
          </a:bodyPr>
          <a:lstStyle/>
          <a:p>
            <a:r>
              <a:rPr lang="en-US" sz="1400" dirty="0">
                <a:latin typeface="Corbel"/>
                <a:cs typeface="Corbel"/>
              </a:rPr>
              <a:t>Summary</a:t>
            </a:r>
            <a:r>
              <a:rPr lang="en-US" sz="1400" dirty="0" smtClean="0">
                <a:latin typeface="Corbel"/>
                <a:cs typeface="Corbel"/>
              </a:rPr>
              <a:t>:</a:t>
            </a:r>
            <a:endParaRPr lang="en-US" sz="1400" dirty="0">
              <a:latin typeface="Corbel"/>
              <a:cs typeface="Corbel"/>
            </a:endParaRPr>
          </a:p>
          <a:p>
            <a:r>
              <a:rPr lang="en-US" sz="1400" dirty="0">
                <a:latin typeface="Corbel"/>
                <a:cs typeface="Corbel"/>
              </a:rPr>
              <a:t>This projected statement of activities outlines the anticipated revenues and expenses for each year of operation at Tranquil Shores Wellness Retreat. It shows the net income for each year, indicating the profitability of the retreat over the projected period.</a:t>
            </a:r>
          </a:p>
        </p:txBody>
      </p:sp>
    </p:spTree>
    <p:extLst>
      <p:ext uri="{BB962C8B-B14F-4D97-AF65-F5344CB8AC3E}">
        <p14:creationId xmlns:p14="http://schemas.microsoft.com/office/powerpoint/2010/main" val="2655890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0714" y="510808"/>
            <a:ext cx="7695113" cy="6678749"/>
          </a:xfrm>
          <a:prstGeom prst="rect">
            <a:avLst/>
          </a:prstGeom>
          <a:noFill/>
        </p:spPr>
        <p:txBody>
          <a:bodyPr wrap="square" rtlCol="0">
            <a:spAutoFit/>
          </a:bodyPr>
          <a:lstStyle/>
          <a:p>
            <a:r>
              <a:rPr lang="en-US" sz="1400" dirty="0">
                <a:latin typeface="Corbel"/>
                <a:cs typeface="Corbel"/>
              </a:rPr>
              <a:t>The charts below represent the total revenue monthly and for the next </a:t>
            </a:r>
            <a:r>
              <a:rPr lang="en-US" sz="1400" dirty="0" smtClean="0">
                <a:latin typeface="Corbel"/>
                <a:cs typeface="Corbel"/>
              </a:rPr>
              <a:t>three years</a:t>
            </a:r>
            <a:r>
              <a:rPr lang="en-US" sz="1400" dirty="0">
                <a:latin typeface="Corbel"/>
                <a:cs typeface="Corbel"/>
              </a:rPr>
              <a:t>. The charts illustrate the percentage of revenue allocated to cost of goods (COG), operating expenses, taxes and interest. The net income piece represents revenue less the expenditures above</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Year 1:</a:t>
            </a:r>
          </a:p>
          <a:p>
            <a:r>
              <a:rPr lang="en-US" sz="1400" b="1" dirty="0">
                <a:latin typeface="Corbel"/>
                <a:cs typeface="Corbel"/>
              </a:rPr>
              <a:t>Total Monthly Revenue:</a:t>
            </a:r>
            <a:r>
              <a:rPr lang="en-US" sz="1400" dirty="0">
                <a:latin typeface="Corbel"/>
                <a:cs typeface="Corbel"/>
              </a:rPr>
              <a:t> $126,112.50</a:t>
            </a:r>
          </a:p>
          <a:p>
            <a:r>
              <a:rPr lang="en-US" sz="1400" b="1" dirty="0">
                <a:latin typeface="Corbel"/>
                <a:cs typeface="Corbel"/>
              </a:rPr>
              <a:t>Cost of Goods (COG):</a:t>
            </a:r>
            <a:r>
              <a:rPr lang="en-US" sz="1400" dirty="0">
                <a:latin typeface="Corbel"/>
                <a:cs typeface="Corbel"/>
              </a:rPr>
              <a:t> $35,318.50</a:t>
            </a:r>
          </a:p>
          <a:p>
            <a:r>
              <a:rPr lang="en-US" sz="1400" b="1" dirty="0">
                <a:latin typeface="Corbel"/>
                <a:cs typeface="Corbel"/>
              </a:rPr>
              <a:t>Operating Expenses:</a:t>
            </a:r>
            <a:r>
              <a:rPr lang="en-US" sz="1400" dirty="0">
                <a:latin typeface="Corbel"/>
                <a:cs typeface="Corbel"/>
              </a:rPr>
              <a:t> $35,318.50</a:t>
            </a:r>
          </a:p>
          <a:p>
            <a:r>
              <a:rPr lang="en-US" sz="1400" b="1" dirty="0">
                <a:latin typeface="Corbel"/>
                <a:cs typeface="Corbel"/>
              </a:rPr>
              <a:t>Taxes:</a:t>
            </a:r>
            <a:r>
              <a:rPr lang="en-US" sz="1400" dirty="0">
                <a:latin typeface="Corbel"/>
                <a:cs typeface="Corbel"/>
              </a:rPr>
              <a:t> $12,611.25</a:t>
            </a:r>
          </a:p>
          <a:p>
            <a:r>
              <a:rPr lang="en-US" sz="1400" b="1" dirty="0">
                <a:latin typeface="Corbel"/>
                <a:cs typeface="Corbel"/>
              </a:rPr>
              <a:t>Interest:</a:t>
            </a:r>
            <a:r>
              <a:rPr lang="en-US" sz="1400" dirty="0">
                <a:latin typeface="Corbel"/>
                <a:cs typeface="Corbel"/>
              </a:rPr>
              <a:t> $6,305.63</a:t>
            </a:r>
          </a:p>
          <a:p>
            <a:r>
              <a:rPr lang="en-US" sz="1400" b="1" dirty="0">
                <a:latin typeface="Corbel"/>
                <a:cs typeface="Corbel"/>
              </a:rPr>
              <a:t>Net Income:</a:t>
            </a:r>
            <a:endParaRPr lang="en-US" sz="1400" dirty="0">
              <a:latin typeface="Corbel"/>
              <a:cs typeface="Corbel"/>
            </a:endParaRPr>
          </a:p>
          <a:p>
            <a:r>
              <a:rPr lang="en-US" sz="1400" dirty="0">
                <a:latin typeface="Corbel"/>
                <a:cs typeface="Corbel"/>
              </a:rPr>
              <a:t>$126,112.50 - ($35,318.50 + $35,318.50 + $12,611.25 + $6,305.63) = $36,558.62</a:t>
            </a:r>
          </a:p>
          <a:p>
            <a:r>
              <a:rPr lang="en-US" sz="1400" b="1" dirty="0">
                <a:latin typeface="Corbel"/>
                <a:cs typeface="Corbel"/>
              </a:rPr>
              <a:t>Year 2:</a:t>
            </a:r>
          </a:p>
          <a:p>
            <a:r>
              <a:rPr lang="en-US" sz="1400" b="1" dirty="0">
                <a:latin typeface="Corbel"/>
                <a:cs typeface="Corbel"/>
              </a:rPr>
              <a:t>Total Monthly Revenue:</a:t>
            </a:r>
            <a:r>
              <a:rPr lang="en-US" sz="1400" dirty="0">
                <a:latin typeface="Corbel"/>
                <a:cs typeface="Corbel"/>
              </a:rPr>
              <a:t> $145,998.75</a:t>
            </a:r>
          </a:p>
          <a:p>
            <a:r>
              <a:rPr lang="en-US" sz="1400" b="1" dirty="0">
                <a:latin typeface="Corbel"/>
                <a:cs typeface="Corbel"/>
              </a:rPr>
              <a:t>Cost of Goods (COG):</a:t>
            </a:r>
            <a:r>
              <a:rPr lang="en-US" sz="1400" dirty="0">
                <a:latin typeface="Corbel"/>
                <a:cs typeface="Corbel"/>
              </a:rPr>
              <a:t> $40,799.25</a:t>
            </a:r>
          </a:p>
          <a:p>
            <a:r>
              <a:rPr lang="en-US" sz="1400" b="1" dirty="0">
                <a:latin typeface="Corbel"/>
                <a:cs typeface="Corbel"/>
              </a:rPr>
              <a:t>Operating Expenses:</a:t>
            </a:r>
            <a:r>
              <a:rPr lang="en-US" sz="1400" dirty="0">
                <a:latin typeface="Corbel"/>
                <a:cs typeface="Corbel"/>
              </a:rPr>
              <a:t> $40,799.25</a:t>
            </a:r>
          </a:p>
          <a:p>
            <a:r>
              <a:rPr lang="en-US" sz="1400" b="1" dirty="0">
                <a:latin typeface="Corbel"/>
                <a:cs typeface="Corbel"/>
              </a:rPr>
              <a:t>Taxes:</a:t>
            </a:r>
            <a:r>
              <a:rPr lang="en-US" sz="1400" dirty="0">
                <a:latin typeface="Corbel"/>
                <a:cs typeface="Corbel"/>
              </a:rPr>
              <a:t> $14,599.88</a:t>
            </a:r>
          </a:p>
          <a:p>
            <a:r>
              <a:rPr lang="en-US" sz="1400" b="1" dirty="0">
                <a:latin typeface="Corbel"/>
                <a:cs typeface="Corbel"/>
              </a:rPr>
              <a:t>Interest:</a:t>
            </a:r>
            <a:r>
              <a:rPr lang="en-US" sz="1400" dirty="0">
                <a:latin typeface="Corbel"/>
                <a:cs typeface="Corbel"/>
              </a:rPr>
              <a:t> $7,299.94</a:t>
            </a:r>
          </a:p>
          <a:p>
            <a:r>
              <a:rPr lang="en-US" sz="1400" b="1" dirty="0">
                <a:latin typeface="Corbel"/>
                <a:cs typeface="Corbel"/>
              </a:rPr>
              <a:t>Net Income:</a:t>
            </a:r>
            <a:endParaRPr lang="en-US" sz="1400" dirty="0">
              <a:latin typeface="Corbel"/>
              <a:cs typeface="Corbel"/>
            </a:endParaRPr>
          </a:p>
          <a:p>
            <a:r>
              <a:rPr lang="en-US" sz="1400" dirty="0">
                <a:latin typeface="Corbel"/>
                <a:cs typeface="Corbel"/>
              </a:rPr>
              <a:t>$145,998.75 - ($40,799.25 + $40,799.25 + $14,599.88 + $7,299.94) = $42,600.43</a:t>
            </a:r>
          </a:p>
          <a:p>
            <a:r>
              <a:rPr lang="en-US" sz="1400" b="1" dirty="0">
                <a:latin typeface="Corbel"/>
                <a:cs typeface="Corbel"/>
              </a:rPr>
              <a:t>Year 3:</a:t>
            </a:r>
          </a:p>
          <a:p>
            <a:r>
              <a:rPr lang="en-US" sz="1400" b="1" dirty="0">
                <a:latin typeface="Corbel"/>
                <a:cs typeface="Corbel"/>
              </a:rPr>
              <a:t>Total Monthly Revenue:</a:t>
            </a:r>
            <a:r>
              <a:rPr lang="en-US" sz="1400" dirty="0">
                <a:latin typeface="Corbel"/>
                <a:cs typeface="Corbel"/>
              </a:rPr>
              <a:t> $170,775.00</a:t>
            </a:r>
          </a:p>
          <a:p>
            <a:r>
              <a:rPr lang="en-US" sz="1400" b="1" dirty="0">
                <a:latin typeface="Corbel"/>
                <a:cs typeface="Corbel"/>
              </a:rPr>
              <a:t>Cost of Goods (COG):</a:t>
            </a:r>
            <a:r>
              <a:rPr lang="en-US" sz="1400" dirty="0">
                <a:latin typeface="Corbel"/>
                <a:cs typeface="Corbel"/>
              </a:rPr>
              <a:t> $47,739.00</a:t>
            </a:r>
          </a:p>
          <a:p>
            <a:r>
              <a:rPr lang="en-US" sz="1400" b="1" dirty="0">
                <a:latin typeface="Corbel"/>
                <a:cs typeface="Corbel"/>
              </a:rPr>
              <a:t>Operating Expenses:</a:t>
            </a:r>
            <a:r>
              <a:rPr lang="en-US" sz="1400" dirty="0">
                <a:latin typeface="Corbel"/>
                <a:cs typeface="Corbel"/>
              </a:rPr>
              <a:t> $47,739.00</a:t>
            </a:r>
          </a:p>
          <a:p>
            <a:r>
              <a:rPr lang="en-US" sz="1400" b="1" dirty="0">
                <a:latin typeface="Corbel"/>
                <a:cs typeface="Corbel"/>
              </a:rPr>
              <a:t>Taxes:</a:t>
            </a:r>
            <a:r>
              <a:rPr lang="en-US" sz="1400" dirty="0">
                <a:latin typeface="Corbel"/>
                <a:cs typeface="Corbel"/>
              </a:rPr>
              <a:t> $17,077.50</a:t>
            </a:r>
          </a:p>
          <a:p>
            <a:r>
              <a:rPr lang="en-US" sz="1400" b="1" dirty="0">
                <a:latin typeface="Corbel"/>
                <a:cs typeface="Corbel"/>
              </a:rPr>
              <a:t>Interest:</a:t>
            </a:r>
            <a:r>
              <a:rPr lang="en-US" sz="1400" dirty="0">
                <a:latin typeface="Corbel"/>
                <a:cs typeface="Corbel"/>
              </a:rPr>
              <a:t> $8,538.75</a:t>
            </a:r>
          </a:p>
          <a:p>
            <a:r>
              <a:rPr lang="en-US" sz="1400" b="1" dirty="0">
                <a:latin typeface="Corbel"/>
                <a:cs typeface="Corbel"/>
              </a:rPr>
              <a:t>Net Income:</a:t>
            </a:r>
            <a:endParaRPr lang="en-US" sz="1400" dirty="0">
              <a:latin typeface="Corbel"/>
              <a:cs typeface="Corbel"/>
            </a:endParaRPr>
          </a:p>
          <a:p>
            <a:r>
              <a:rPr lang="en-US" sz="1400" dirty="0">
                <a:latin typeface="Corbel"/>
                <a:cs typeface="Corbel"/>
              </a:rPr>
              <a:t>$170,775.00 - ($47,739.00 + $47,739.00 + $17,077.50 + $8,538.75) = $49,680.75</a:t>
            </a:r>
          </a:p>
          <a:p>
            <a:endParaRPr lang="en-US" dirty="0" smtClean="0">
              <a:latin typeface="+mj-lt"/>
            </a:endParaRPr>
          </a:p>
          <a:p>
            <a:endParaRPr lang="en-US" dirty="0">
              <a:latin typeface="+mj-lt"/>
            </a:endParaRPr>
          </a:p>
        </p:txBody>
      </p:sp>
    </p:spTree>
    <p:extLst>
      <p:ext uri="{BB962C8B-B14F-4D97-AF65-F5344CB8AC3E}">
        <p14:creationId xmlns:p14="http://schemas.microsoft.com/office/powerpoint/2010/main" val="1068571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0879" y="321038"/>
            <a:ext cx="3992849" cy="584776"/>
          </a:xfrm>
          <a:prstGeom prst="rect">
            <a:avLst/>
          </a:prstGeom>
          <a:noFill/>
        </p:spPr>
        <p:txBody>
          <a:bodyPr wrap="square" rtlCol="0">
            <a:spAutoFit/>
          </a:bodyPr>
          <a:lstStyle/>
          <a:p>
            <a:r>
              <a:rPr lang="en-US" sz="3200" b="1" dirty="0">
                <a:solidFill>
                  <a:srgbClr val="FFFFFF"/>
                </a:solidFill>
                <a:latin typeface="+mj-lt"/>
              </a:rPr>
              <a:t> Projected Cash Flow</a:t>
            </a:r>
          </a:p>
        </p:txBody>
      </p:sp>
      <p:sp>
        <p:nvSpPr>
          <p:cNvPr id="3" name="TextBox 2"/>
          <p:cNvSpPr txBox="1"/>
          <p:nvPr/>
        </p:nvSpPr>
        <p:spPr>
          <a:xfrm>
            <a:off x="710318" y="905814"/>
            <a:ext cx="7501390" cy="6771083"/>
          </a:xfrm>
          <a:prstGeom prst="rect">
            <a:avLst/>
          </a:prstGeom>
          <a:noFill/>
        </p:spPr>
        <p:txBody>
          <a:bodyPr wrap="square" rtlCol="0">
            <a:spAutoFit/>
          </a:bodyPr>
          <a:lstStyle/>
          <a:p>
            <a:r>
              <a:rPr lang="en-US" sz="1400" dirty="0" smtClean="0">
                <a:latin typeface="Corbel"/>
                <a:cs typeface="Corbel"/>
              </a:rPr>
              <a:t>The </a:t>
            </a:r>
            <a:r>
              <a:rPr lang="en-US" sz="1400" dirty="0">
                <a:latin typeface="Corbel"/>
                <a:cs typeface="Corbel"/>
              </a:rPr>
              <a:t>projected cash flow for </a:t>
            </a:r>
            <a:r>
              <a:rPr lang="en-US" sz="1400" dirty="0" smtClean="0">
                <a:latin typeface="Corbel"/>
                <a:cs typeface="Corbel"/>
              </a:rPr>
              <a:t>Earth Medicine Wellness </a:t>
            </a:r>
            <a:r>
              <a:rPr lang="en-US" sz="1400" dirty="0">
                <a:latin typeface="Corbel"/>
                <a:cs typeface="Corbel"/>
              </a:rPr>
              <a:t>Retreat reflects the movement of funds into and out of the business over a period of time, typically on a monthly basis. It outlines the sources and uses of cash, providing insights into the liquidity and financial health of the retreat.</a:t>
            </a:r>
          </a:p>
          <a:p>
            <a:endParaRPr lang="en-US" sz="1400" dirty="0">
              <a:latin typeface="Corbel"/>
              <a:cs typeface="Corbel"/>
            </a:endParaRPr>
          </a:p>
          <a:p>
            <a:r>
              <a:rPr lang="en-US" sz="1400" b="1" dirty="0">
                <a:latin typeface="Corbel"/>
                <a:cs typeface="Corbel"/>
              </a:rPr>
              <a:t>1. Revenue Inflows:</a:t>
            </a:r>
          </a:p>
          <a:p>
            <a:endParaRPr lang="en-US" sz="1400" dirty="0">
              <a:latin typeface="Corbel"/>
              <a:cs typeface="Corbel"/>
            </a:endParaRPr>
          </a:p>
          <a:p>
            <a:r>
              <a:rPr lang="en-US" sz="1400" dirty="0">
                <a:latin typeface="Corbel"/>
                <a:cs typeface="Corbel"/>
              </a:rPr>
              <a:t>The primary source of cash inflow is from guest accommodations, which include room rates, meals, and additional services offered by the retreat.</a:t>
            </a:r>
          </a:p>
          <a:p>
            <a:r>
              <a:rPr lang="en-US" sz="1400" dirty="0">
                <a:latin typeface="Corbel"/>
                <a:cs typeface="Corbel"/>
              </a:rPr>
              <a:t>Revenue from accommodations is generated on a monthly basis, with fluctuations based on occupancy rates and seasonal demand.</a:t>
            </a:r>
          </a:p>
          <a:p>
            <a:r>
              <a:rPr lang="en-US" sz="1400" dirty="0">
                <a:latin typeface="Corbel"/>
                <a:cs typeface="Corbel"/>
              </a:rPr>
              <a:t>Additional revenue streams, such as workshops, therapeutic treatments, and eco-tourism activities, contribute to the overall cash inflow</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2. Operating Expenses Outflows:</a:t>
            </a:r>
          </a:p>
          <a:p>
            <a:endParaRPr lang="en-US" sz="1400" dirty="0">
              <a:latin typeface="Corbel"/>
              <a:cs typeface="Corbel"/>
            </a:endParaRPr>
          </a:p>
          <a:p>
            <a:r>
              <a:rPr lang="en-US" sz="1400" dirty="0">
                <a:latin typeface="Corbel"/>
                <a:cs typeface="Corbel"/>
              </a:rPr>
              <a:t>Operating expenses include costs associated with providing services to guests, such as catering, therapist wages, facility lease, utilities, maintenance, and administrative expenses.</a:t>
            </a:r>
          </a:p>
          <a:p>
            <a:r>
              <a:rPr lang="en-US" sz="1400" dirty="0">
                <a:latin typeface="Corbel"/>
                <a:cs typeface="Corbel"/>
              </a:rPr>
              <a:t>These expenses are incurred regularly and are essential for the day-to-day operations of the retreat</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3. Taxes and Interest Payments:</a:t>
            </a:r>
          </a:p>
          <a:p>
            <a:endParaRPr lang="en-US" sz="1400" dirty="0">
              <a:latin typeface="Corbel"/>
              <a:cs typeface="Corbel"/>
            </a:endParaRPr>
          </a:p>
          <a:p>
            <a:r>
              <a:rPr lang="en-US" sz="1400" dirty="0">
                <a:latin typeface="Corbel"/>
                <a:cs typeface="Corbel"/>
              </a:rPr>
              <a:t>Taxes, including British Columbian taxes, are paid based on the retreat's taxable income, typically on an annual basis or as required by tax regulations.</a:t>
            </a:r>
          </a:p>
          <a:p>
            <a:r>
              <a:rPr lang="en-US" sz="1400" dirty="0">
                <a:latin typeface="Corbel"/>
                <a:cs typeface="Corbel"/>
              </a:rPr>
              <a:t>Interest payments represent the cost of borrowing or financing activities, such as loans or lines of credit, and are paid periodically according to the terms of the financing agreements.</a:t>
            </a: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p:txBody>
      </p:sp>
    </p:spTree>
    <p:extLst>
      <p:ext uri="{BB962C8B-B14F-4D97-AF65-F5344CB8AC3E}">
        <p14:creationId xmlns:p14="http://schemas.microsoft.com/office/powerpoint/2010/main" val="2146519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071" y="302361"/>
            <a:ext cx="8862785" cy="6555639"/>
          </a:xfrm>
          <a:prstGeom prst="rect">
            <a:avLst/>
          </a:prstGeom>
          <a:noFill/>
        </p:spPr>
        <p:txBody>
          <a:bodyPr wrap="square" rtlCol="0">
            <a:spAutoFit/>
          </a:bodyPr>
          <a:lstStyle/>
          <a:p>
            <a:r>
              <a:rPr lang="en-US" sz="1400" b="1" dirty="0">
                <a:latin typeface="Corbel"/>
                <a:cs typeface="Corbel"/>
              </a:rPr>
              <a:t>4. Net Cash Flow:</a:t>
            </a:r>
          </a:p>
          <a:p>
            <a:pPr marL="285750" indent="-285750">
              <a:buFont typeface="Arial"/>
              <a:buChar char="•"/>
            </a:pPr>
            <a:endParaRPr lang="en-US" sz="1400" dirty="0">
              <a:latin typeface="Corbel"/>
              <a:cs typeface="Corbel"/>
            </a:endParaRPr>
          </a:p>
          <a:p>
            <a:pPr marL="285750" indent="-285750">
              <a:buFont typeface="Arial"/>
              <a:buChar char="•"/>
            </a:pPr>
            <a:r>
              <a:rPr lang="en-US" sz="1400" dirty="0">
                <a:latin typeface="Corbel"/>
                <a:cs typeface="Corbel"/>
              </a:rPr>
              <a:t>The net cash flow is calculated by subtracting total cash outflows (operating expenses, taxes, and interest payments) from total cash inflows (revenue).</a:t>
            </a:r>
          </a:p>
          <a:p>
            <a:pPr marL="285750" indent="-285750">
              <a:buFont typeface="Arial"/>
              <a:buChar char="•"/>
            </a:pPr>
            <a:endParaRPr lang="en-US" sz="1400" dirty="0" smtClean="0">
              <a:latin typeface="Corbel"/>
              <a:cs typeface="Corbel"/>
            </a:endParaRPr>
          </a:p>
          <a:p>
            <a:pPr marL="285750" indent="-285750">
              <a:buFont typeface="Arial"/>
              <a:buChar char="•"/>
            </a:pPr>
            <a:r>
              <a:rPr lang="en-US" sz="1400" dirty="0" smtClean="0">
                <a:latin typeface="Corbel"/>
                <a:cs typeface="Corbel"/>
              </a:rPr>
              <a:t>A </a:t>
            </a:r>
            <a:r>
              <a:rPr lang="en-US" sz="1400" dirty="0">
                <a:latin typeface="Corbel"/>
                <a:cs typeface="Corbel"/>
              </a:rPr>
              <a:t>positive net cash flow indicates that the retreat is generating more cash than it is spending, providing financial stability and liquidity.</a:t>
            </a:r>
          </a:p>
          <a:p>
            <a:pPr marL="285750" indent="-285750">
              <a:buFont typeface="Arial"/>
              <a:buChar char="•"/>
            </a:pPr>
            <a:endParaRPr lang="en-US" sz="1400" dirty="0" smtClean="0">
              <a:latin typeface="Corbel"/>
              <a:cs typeface="Corbel"/>
            </a:endParaRPr>
          </a:p>
          <a:p>
            <a:pPr marL="285750" indent="-285750">
              <a:buFont typeface="Arial"/>
              <a:buChar char="•"/>
            </a:pPr>
            <a:r>
              <a:rPr lang="en-US" sz="1400" dirty="0" smtClean="0">
                <a:latin typeface="Corbel"/>
                <a:cs typeface="Corbel"/>
              </a:rPr>
              <a:t>A </a:t>
            </a:r>
            <a:r>
              <a:rPr lang="en-US" sz="1400" dirty="0">
                <a:latin typeface="Corbel"/>
                <a:cs typeface="Corbel"/>
              </a:rPr>
              <a:t>negative net cash flow may occur during periods of high expenditure or low revenue, requiring careful management of cash reserves or access to additional financing options</a:t>
            </a:r>
            <a:r>
              <a:rPr lang="en-US" sz="1400" dirty="0" smtClean="0">
                <a:latin typeface="Corbel"/>
                <a:cs typeface="Corbel"/>
              </a:rPr>
              <a:t>.</a:t>
            </a:r>
          </a:p>
          <a:p>
            <a:pPr marL="285750" indent="-285750">
              <a:buFont typeface="Arial"/>
              <a:buChar char="•"/>
            </a:pPr>
            <a:endParaRPr lang="en-US" sz="1400" dirty="0">
              <a:latin typeface="Corbel"/>
              <a:cs typeface="Corbel"/>
            </a:endParaRPr>
          </a:p>
          <a:p>
            <a:r>
              <a:rPr lang="en-US" sz="1400" b="1" dirty="0">
                <a:latin typeface="Corbel"/>
                <a:cs typeface="Corbel"/>
              </a:rPr>
              <a:t>5. Cash Reserves and Management:</a:t>
            </a:r>
          </a:p>
          <a:p>
            <a:pPr marL="285750" indent="-285750">
              <a:buFont typeface="Arial"/>
              <a:buChar char="•"/>
            </a:pPr>
            <a:endParaRPr lang="en-US" sz="1400" dirty="0">
              <a:latin typeface="Corbel"/>
              <a:cs typeface="Corbel"/>
            </a:endParaRPr>
          </a:p>
          <a:p>
            <a:pPr marL="285750" indent="-285750">
              <a:buFont typeface="Arial"/>
              <a:buChar char="•"/>
            </a:pPr>
            <a:r>
              <a:rPr lang="en-US" sz="1400" dirty="0">
                <a:latin typeface="Corbel"/>
                <a:cs typeface="Corbel"/>
              </a:rPr>
              <a:t>Maintaining adequate cash reserves is essential for meeting short-term obligations, such as payroll, utilities, and supplier payments.</a:t>
            </a:r>
          </a:p>
          <a:p>
            <a:pPr marL="285750" indent="-285750">
              <a:buFont typeface="Arial"/>
              <a:buChar char="•"/>
            </a:pPr>
            <a:r>
              <a:rPr lang="en-US" sz="1400" dirty="0">
                <a:latin typeface="Corbel"/>
                <a:cs typeface="Corbel"/>
              </a:rPr>
              <a:t>Effective cash flow management involves monitoring cash inflows and outflows, optimizing revenue streams, controlling expenses, and implementing strategies to improve cash flow during seasonal fluctuations or economic downturns</a:t>
            </a:r>
            <a:r>
              <a:rPr lang="en-US" sz="1400" dirty="0" smtClean="0">
                <a:latin typeface="Corbel"/>
                <a:cs typeface="Corbel"/>
              </a:rPr>
              <a:t>.</a:t>
            </a:r>
          </a:p>
          <a:p>
            <a:endParaRPr lang="en-US" sz="1400" dirty="0">
              <a:latin typeface="Corbel"/>
              <a:cs typeface="Corbel"/>
            </a:endParaRPr>
          </a:p>
          <a:p>
            <a:r>
              <a:rPr lang="en-US" sz="1400" b="1" dirty="0">
                <a:latin typeface="Corbel"/>
                <a:cs typeface="Corbel"/>
              </a:rPr>
              <a:t>6. Investment and Growth Opportunities</a:t>
            </a:r>
            <a:r>
              <a:rPr lang="en-US" sz="1400" b="1" dirty="0" smtClean="0">
                <a:latin typeface="Corbel"/>
                <a:cs typeface="Corbel"/>
              </a:rPr>
              <a:t>:</a:t>
            </a:r>
          </a:p>
          <a:p>
            <a:endParaRPr lang="en-US" sz="1400" dirty="0">
              <a:latin typeface="Corbel"/>
              <a:cs typeface="Corbel"/>
            </a:endParaRPr>
          </a:p>
          <a:p>
            <a:pPr marL="285750" indent="-285750">
              <a:buFont typeface="Arial"/>
              <a:buChar char="•"/>
            </a:pPr>
            <a:r>
              <a:rPr lang="en-US" sz="1400" dirty="0">
                <a:latin typeface="Corbel"/>
                <a:cs typeface="Corbel"/>
              </a:rPr>
              <a:t>Positive cash flow provides the retreat with opportunities for reinvestment in infrastructure, amenities, marketing efforts, and staff training to enhance guest experiences and attract new clientele</a:t>
            </a:r>
            <a:r>
              <a:rPr lang="en-US" sz="1400" dirty="0" smtClean="0">
                <a:latin typeface="Corbel"/>
                <a:cs typeface="Corbel"/>
              </a:rPr>
              <a:t>.</a:t>
            </a:r>
          </a:p>
          <a:p>
            <a:pPr marL="285750" indent="-285750">
              <a:buFont typeface="Arial"/>
              <a:buChar char="•"/>
            </a:pPr>
            <a:endParaRPr lang="en-US" sz="1400" dirty="0" smtClean="0">
              <a:latin typeface="Corbel"/>
              <a:cs typeface="Corbel"/>
            </a:endParaRPr>
          </a:p>
          <a:p>
            <a:pPr marL="285750" indent="-285750">
              <a:buFont typeface="Arial"/>
              <a:buChar char="•"/>
            </a:pPr>
            <a:r>
              <a:rPr lang="en-US" sz="1400" dirty="0" smtClean="0">
                <a:latin typeface="Corbel"/>
                <a:cs typeface="Corbel"/>
              </a:rPr>
              <a:t>Strategic </a:t>
            </a:r>
            <a:r>
              <a:rPr lang="en-US" sz="1400" dirty="0">
                <a:latin typeface="Corbel"/>
                <a:cs typeface="Corbel"/>
              </a:rPr>
              <a:t>planning and budgeting ensure that cash flow is allocated efficiently to support long-term growth and sustainability objectives while maintaining financial resilience.</a:t>
            </a:r>
          </a:p>
          <a:p>
            <a:pPr marL="285750" indent="-285750">
              <a:buFont typeface="Arial"/>
              <a:buChar char="•"/>
            </a:pPr>
            <a:endParaRPr lang="en-US" sz="1400" dirty="0" smtClean="0">
              <a:latin typeface="Corbel"/>
              <a:cs typeface="Corbel"/>
            </a:endParaRPr>
          </a:p>
          <a:p>
            <a:pPr marL="285750" indent="-285750">
              <a:buFont typeface="Arial"/>
              <a:buChar char="•"/>
            </a:pPr>
            <a:r>
              <a:rPr lang="en-US" sz="1400" dirty="0" smtClean="0">
                <a:latin typeface="Corbel"/>
                <a:cs typeface="Corbel"/>
              </a:rPr>
              <a:t>Overall</a:t>
            </a:r>
            <a:r>
              <a:rPr lang="en-US" sz="1400" dirty="0">
                <a:latin typeface="Corbel"/>
                <a:cs typeface="Corbel"/>
              </a:rPr>
              <a:t>, a well-managed cash flow is crucial for the success and longevity of Tranquil Shores Wellness Retreat, enabling it to meet its financial obligations, invest in future growth initiatives, and provide exceptional experiences for its guests in harmony with nature.</a:t>
            </a:r>
          </a:p>
        </p:txBody>
      </p:sp>
    </p:spTree>
    <p:extLst>
      <p:ext uri="{BB962C8B-B14F-4D97-AF65-F5344CB8AC3E}">
        <p14:creationId xmlns:p14="http://schemas.microsoft.com/office/powerpoint/2010/main" val="16732877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86570" y="245705"/>
            <a:ext cx="4617069" cy="584776"/>
          </a:xfrm>
          <a:prstGeom prst="rect">
            <a:avLst/>
          </a:prstGeom>
          <a:noFill/>
        </p:spPr>
        <p:txBody>
          <a:bodyPr wrap="square" rtlCol="0">
            <a:spAutoFit/>
          </a:bodyPr>
          <a:lstStyle/>
          <a:p>
            <a:r>
              <a:rPr lang="en-US" sz="3200" b="1" dirty="0">
                <a:solidFill>
                  <a:srgbClr val="FFFFFF"/>
                </a:solidFill>
                <a:latin typeface="+mj-lt"/>
              </a:rPr>
              <a:t> Projected Balance Sheet</a:t>
            </a:r>
          </a:p>
        </p:txBody>
      </p:sp>
      <p:sp>
        <p:nvSpPr>
          <p:cNvPr id="3" name="TextBox 2"/>
          <p:cNvSpPr txBox="1"/>
          <p:nvPr/>
        </p:nvSpPr>
        <p:spPr>
          <a:xfrm>
            <a:off x="129606" y="245705"/>
            <a:ext cx="8556103" cy="6124752"/>
          </a:xfrm>
          <a:prstGeom prst="rect">
            <a:avLst/>
          </a:prstGeom>
          <a:noFill/>
        </p:spPr>
        <p:txBody>
          <a:bodyPr wrap="square" rtlCol="0">
            <a:spAutoFit/>
          </a:bodyPr>
          <a:lstStyle/>
          <a:p>
            <a:r>
              <a:rPr lang="en-US" sz="1400" b="1" dirty="0">
                <a:latin typeface="+mj-lt"/>
              </a:rPr>
              <a:t>Projected Balance Sheet:</a:t>
            </a:r>
          </a:p>
          <a:p>
            <a:r>
              <a:rPr lang="en-US" sz="1400" b="1" dirty="0">
                <a:latin typeface="+mj-lt"/>
              </a:rPr>
              <a:t>Assets</a:t>
            </a:r>
            <a:r>
              <a:rPr lang="en-US" sz="1400" b="1" dirty="0" smtClean="0">
                <a:latin typeface="+mj-lt"/>
              </a:rPr>
              <a:t>:</a:t>
            </a:r>
            <a:endParaRPr lang="en-US" sz="1400" b="1" dirty="0">
              <a:latin typeface="+mj-lt"/>
            </a:endParaRPr>
          </a:p>
          <a:p>
            <a:r>
              <a:rPr lang="en-US" sz="1400" b="1" dirty="0">
                <a:latin typeface="+mj-lt"/>
              </a:rPr>
              <a:t>Current Assets:</a:t>
            </a:r>
          </a:p>
          <a:p>
            <a:r>
              <a:rPr lang="en-US" sz="1400" dirty="0">
                <a:latin typeface="+mj-lt"/>
              </a:rPr>
              <a:t>Cash and Cash Equivalents: Reflects the cash reserves available to the retreat for day-to-day operations and short-term expenses.</a:t>
            </a:r>
          </a:p>
          <a:p>
            <a:r>
              <a:rPr lang="en-US" sz="1400" dirty="0">
                <a:latin typeface="+mj-lt"/>
              </a:rPr>
              <a:t>Accounts Receivable: Represents any outstanding payments from guests or clients for services rendered.</a:t>
            </a:r>
          </a:p>
          <a:p>
            <a:r>
              <a:rPr lang="en-US" sz="1400" dirty="0">
                <a:latin typeface="+mj-lt"/>
              </a:rPr>
              <a:t>Non-Current Assets:</a:t>
            </a:r>
          </a:p>
          <a:p>
            <a:r>
              <a:rPr lang="en-US" sz="1400" dirty="0">
                <a:latin typeface="+mj-lt"/>
              </a:rPr>
              <a:t>Property, Plant, and Equipment: Includes the retreat's real estate, buildings, furniture, fixtures, equipment, and other tangible assets used in operations.</a:t>
            </a:r>
          </a:p>
          <a:p>
            <a:r>
              <a:rPr lang="en-US" sz="1400" dirty="0">
                <a:latin typeface="+mj-lt"/>
              </a:rPr>
              <a:t>Investments: Any long-term investments made by the retreat to generate additional income or support future growth.</a:t>
            </a:r>
          </a:p>
          <a:p>
            <a:r>
              <a:rPr lang="en-US" sz="1400" dirty="0">
                <a:latin typeface="+mj-lt"/>
              </a:rPr>
              <a:t>Liabilities:</a:t>
            </a:r>
          </a:p>
          <a:p>
            <a:endParaRPr lang="en-US" sz="1400" b="1" dirty="0">
              <a:latin typeface="+mj-lt"/>
            </a:endParaRPr>
          </a:p>
          <a:p>
            <a:r>
              <a:rPr lang="en-US" sz="1400" b="1" dirty="0">
                <a:latin typeface="+mj-lt"/>
              </a:rPr>
              <a:t>Current Liabilities:</a:t>
            </a:r>
          </a:p>
          <a:p>
            <a:r>
              <a:rPr lang="en-US" sz="1400" dirty="0">
                <a:latin typeface="+mj-lt"/>
              </a:rPr>
              <a:t>Accounts Payable: Represents any outstanding payments owed by the retreat to suppliers, vendors, or creditors for goods or services received.</a:t>
            </a:r>
          </a:p>
          <a:p>
            <a:r>
              <a:rPr lang="en-US" sz="1400" dirty="0">
                <a:latin typeface="+mj-lt"/>
              </a:rPr>
              <a:t>Accrued Expenses: Includes any accrued but unpaid expenses, such as wages, utilities, or taxes.</a:t>
            </a:r>
          </a:p>
          <a:p>
            <a:r>
              <a:rPr lang="en-US" sz="1400" dirty="0">
                <a:latin typeface="+mj-lt"/>
              </a:rPr>
              <a:t>Non-Current Liabilities:</a:t>
            </a:r>
          </a:p>
          <a:p>
            <a:r>
              <a:rPr lang="en-US" sz="1400" dirty="0">
                <a:latin typeface="+mj-lt"/>
              </a:rPr>
              <a:t>Long-Term Debt: Represents any loans, mortgages, or other forms of long-term financing obtained by the retreat to fund capital expenditures or operational needs.</a:t>
            </a:r>
          </a:p>
          <a:p>
            <a:r>
              <a:rPr lang="en-US" sz="1400" dirty="0">
                <a:latin typeface="+mj-lt"/>
              </a:rPr>
              <a:t>Equity:</a:t>
            </a:r>
          </a:p>
          <a:p>
            <a:endParaRPr lang="en-US" sz="1400" dirty="0">
              <a:latin typeface="+mj-lt"/>
            </a:endParaRPr>
          </a:p>
          <a:p>
            <a:r>
              <a:rPr lang="en-US" sz="1400" b="1" dirty="0">
                <a:latin typeface="+mj-lt"/>
              </a:rPr>
              <a:t>Owner's Equity:</a:t>
            </a:r>
          </a:p>
          <a:p>
            <a:r>
              <a:rPr lang="en-US" sz="1400" dirty="0">
                <a:latin typeface="+mj-lt"/>
              </a:rPr>
              <a:t>Capital Contributions: Any investments made by the owners or shareholders into the retreat to finance its operations or expansion.</a:t>
            </a:r>
          </a:p>
          <a:p>
            <a:r>
              <a:rPr lang="en-US" sz="1400" dirty="0">
                <a:latin typeface="+mj-lt"/>
              </a:rPr>
              <a:t>Retained Earnings: The accumulated profits or losses generated by the retreat since its inception, which have been retained for reinvestment or distribution to owners.</a:t>
            </a:r>
          </a:p>
        </p:txBody>
      </p:sp>
    </p:spTree>
    <p:extLst>
      <p:ext uri="{BB962C8B-B14F-4D97-AF65-F5344CB8AC3E}">
        <p14:creationId xmlns:p14="http://schemas.microsoft.com/office/powerpoint/2010/main" val="2240282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1819" y="156554"/>
            <a:ext cx="4401820" cy="584776"/>
          </a:xfrm>
          <a:prstGeom prst="rect">
            <a:avLst/>
          </a:prstGeom>
          <a:noFill/>
        </p:spPr>
        <p:txBody>
          <a:bodyPr wrap="square" rtlCol="0">
            <a:spAutoFit/>
          </a:bodyPr>
          <a:lstStyle/>
          <a:p>
            <a:r>
              <a:rPr lang="en-US" sz="3200" b="1" dirty="0">
                <a:solidFill>
                  <a:srgbClr val="FFFFFF"/>
                </a:solidFill>
                <a:latin typeface="+mj-lt"/>
              </a:rPr>
              <a:t> Financial Assumptions</a:t>
            </a:r>
          </a:p>
        </p:txBody>
      </p:sp>
      <p:sp>
        <p:nvSpPr>
          <p:cNvPr id="3" name="TextBox 2"/>
          <p:cNvSpPr txBox="1"/>
          <p:nvPr/>
        </p:nvSpPr>
        <p:spPr>
          <a:xfrm>
            <a:off x="370536" y="576304"/>
            <a:ext cx="8663727" cy="6801861"/>
          </a:xfrm>
          <a:prstGeom prst="rect">
            <a:avLst/>
          </a:prstGeom>
          <a:noFill/>
        </p:spPr>
        <p:txBody>
          <a:bodyPr wrap="square" rtlCol="0">
            <a:spAutoFit/>
          </a:bodyPr>
          <a:lstStyle/>
          <a:p>
            <a:r>
              <a:rPr lang="en-US" sz="1400" dirty="0">
                <a:latin typeface="Corbel"/>
                <a:cs typeface="Corbel"/>
              </a:rPr>
              <a:t>The assumptions below provide growth rates, cash on hand, and the terms of </a:t>
            </a:r>
            <a:r>
              <a:rPr lang="en-US" sz="1400" dirty="0" smtClean="0">
                <a:latin typeface="Corbel"/>
                <a:cs typeface="Corbel"/>
              </a:rPr>
              <a:t>funding:</a:t>
            </a:r>
          </a:p>
          <a:p>
            <a:endParaRPr lang="en-US" sz="1400" dirty="0">
              <a:latin typeface="Corbel"/>
              <a:cs typeface="Corbel"/>
            </a:endParaRPr>
          </a:p>
          <a:p>
            <a:r>
              <a:rPr lang="en-US" sz="1200" b="1" dirty="0">
                <a:latin typeface="Corbel"/>
                <a:cs typeface="Corbel"/>
              </a:rPr>
              <a:t>Room Rate:</a:t>
            </a:r>
            <a:r>
              <a:rPr lang="en-US" sz="1200" dirty="0">
                <a:latin typeface="Corbel"/>
                <a:cs typeface="Corbel"/>
              </a:rPr>
              <a:t> The average rate per night for accommodations, including meals and services, is assumed to be $450.</a:t>
            </a:r>
          </a:p>
          <a:p>
            <a:r>
              <a:rPr lang="en-US" sz="1200" b="1" dirty="0">
                <a:latin typeface="Corbel"/>
                <a:cs typeface="Corbel"/>
              </a:rPr>
              <a:t>Occupancy Rates:</a:t>
            </a:r>
          </a:p>
          <a:p>
            <a:r>
              <a:rPr lang="en-US" sz="1200" dirty="0">
                <a:latin typeface="Corbel"/>
                <a:cs typeface="Corbel"/>
              </a:rPr>
              <a:t>Year 1: 65% occupancy</a:t>
            </a:r>
          </a:p>
          <a:p>
            <a:r>
              <a:rPr lang="en-US" sz="1200" dirty="0">
                <a:latin typeface="Corbel"/>
                <a:cs typeface="Corbel"/>
              </a:rPr>
              <a:t>Year 2: 75% occupancy</a:t>
            </a:r>
          </a:p>
          <a:p>
            <a:r>
              <a:rPr lang="en-US" sz="1200" dirty="0">
                <a:latin typeface="Corbel"/>
                <a:cs typeface="Corbel"/>
              </a:rPr>
              <a:t>Year 3: 85% occupancy</a:t>
            </a:r>
          </a:p>
          <a:p>
            <a:r>
              <a:rPr lang="en-US" sz="1200" b="1" dirty="0">
                <a:latin typeface="Corbel"/>
                <a:cs typeface="Corbel"/>
              </a:rPr>
              <a:t>Operating Days per Year:</a:t>
            </a:r>
            <a:r>
              <a:rPr lang="en-US" sz="1200" dirty="0">
                <a:latin typeface="Corbel"/>
                <a:cs typeface="Corbel"/>
              </a:rPr>
              <a:t> The retreat operates for 60 days per year</a:t>
            </a:r>
            <a:r>
              <a:rPr lang="en-US" sz="1200" dirty="0" smtClean="0">
                <a:latin typeface="Corbel"/>
                <a:cs typeface="Corbel"/>
              </a:rPr>
              <a:t>.</a:t>
            </a:r>
            <a:endParaRPr lang="en-US" sz="1200" dirty="0">
              <a:latin typeface="Corbel"/>
              <a:cs typeface="Corbel"/>
            </a:endParaRPr>
          </a:p>
          <a:p>
            <a:r>
              <a:rPr lang="en-US" sz="1200" b="1" dirty="0">
                <a:latin typeface="Corbel"/>
                <a:cs typeface="Corbel"/>
              </a:rPr>
              <a:t>Revenue Growth Rate:</a:t>
            </a:r>
          </a:p>
          <a:p>
            <a:r>
              <a:rPr lang="en-US" sz="1200" dirty="0">
                <a:latin typeface="Corbel"/>
                <a:cs typeface="Corbel"/>
              </a:rPr>
              <a:t>Year 1 to Year 2: 10% growth rate</a:t>
            </a:r>
          </a:p>
          <a:p>
            <a:r>
              <a:rPr lang="en-US" sz="1200" dirty="0">
                <a:latin typeface="Corbel"/>
                <a:cs typeface="Corbel"/>
              </a:rPr>
              <a:t>Year 2 to Year 3: 15% growth rate</a:t>
            </a:r>
          </a:p>
          <a:p>
            <a:r>
              <a:rPr lang="en-US" sz="1200" b="1" dirty="0">
                <a:latin typeface="Corbel"/>
                <a:cs typeface="Corbel"/>
              </a:rPr>
              <a:t>Cash on Hand:</a:t>
            </a:r>
          </a:p>
          <a:p>
            <a:r>
              <a:rPr lang="en-US" sz="1200" dirty="0">
                <a:latin typeface="Corbel"/>
                <a:cs typeface="Corbel"/>
              </a:rPr>
              <a:t>Year 1: $100,000</a:t>
            </a:r>
          </a:p>
          <a:p>
            <a:r>
              <a:rPr lang="en-US" sz="1200" dirty="0">
                <a:latin typeface="Corbel"/>
                <a:cs typeface="Corbel"/>
              </a:rPr>
              <a:t>Year 2: $150,000</a:t>
            </a:r>
          </a:p>
          <a:p>
            <a:r>
              <a:rPr lang="en-US" sz="1200" dirty="0">
                <a:latin typeface="Corbel"/>
                <a:cs typeface="Corbel"/>
              </a:rPr>
              <a:t>Year 3: $200,000</a:t>
            </a:r>
          </a:p>
          <a:p>
            <a:r>
              <a:rPr lang="en-US" sz="1200" b="1" dirty="0">
                <a:latin typeface="Corbel"/>
                <a:cs typeface="Corbel"/>
              </a:rPr>
              <a:t>Revenue Streams:</a:t>
            </a:r>
          </a:p>
          <a:p>
            <a:r>
              <a:rPr lang="en-US" sz="1200" dirty="0">
                <a:latin typeface="Corbel"/>
                <a:cs typeface="Corbel"/>
              </a:rPr>
              <a:t>The primary revenue stream is from guest accommodations, which include room rates, meals, and additional services.</a:t>
            </a:r>
          </a:p>
          <a:p>
            <a:r>
              <a:rPr lang="en-US" sz="1200" dirty="0">
                <a:latin typeface="Corbel"/>
                <a:cs typeface="Corbel"/>
              </a:rPr>
              <a:t>Additional revenue streams come from workshops, therapeutic treatments, and eco-tourism activities offered by the retreat.</a:t>
            </a:r>
          </a:p>
          <a:p>
            <a:r>
              <a:rPr lang="en-US" sz="1200" b="1" dirty="0">
                <a:latin typeface="Corbel"/>
                <a:cs typeface="Corbel"/>
              </a:rPr>
              <a:t>Cost of Goods (COG):</a:t>
            </a:r>
          </a:p>
          <a:p>
            <a:r>
              <a:rPr lang="en-US" sz="1200" dirty="0">
                <a:latin typeface="Corbel"/>
                <a:cs typeface="Corbel"/>
              </a:rPr>
              <a:t>28% of the room rate is allocated to cover the cost of goods, including catering expenses for meals.</a:t>
            </a:r>
          </a:p>
          <a:p>
            <a:r>
              <a:rPr lang="en-US" sz="1200" b="1" dirty="0">
                <a:latin typeface="Corbel"/>
                <a:cs typeface="Corbel"/>
              </a:rPr>
              <a:t>Operating Expenses:</a:t>
            </a:r>
          </a:p>
          <a:p>
            <a:r>
              <a:rPr lang="en-US" sz="1200" dirty="0">
                <a:latin typeface="Corbel"/>
                <a:cs typeface="Corbel"/>
              </a:rPr>
              <a:t>28% of the room rate is allocated to cover operating expenses, including therapist wages, facility lease, utilities, maintenance, and administrative expenses.</a:t>
            </a:r>
          </a:p>
          <a:p>
            <a:r>
              <a:rPr lang="en-US" sz="1200" b="1" dirty="0">
                <a:latin typeface="Corbel"/>
                <a:cs typeface="Corbel"/>
              </a:rPr>
              <a:t>Taxes:</a:t>
            </a:r>
            <a:r>
              <a:rPr lang="en-US" sz="1200" dirty="0">
                <a:latin typeface="Corbel"/>
                <a:cs typeface="Corbel"/>
              </a:rPr>
              <a:t> British Columbian taxes are assumed to be 10% of total revenue.</a:t>
            </a:r>
          </a:p>
          <a:p>
            <a:r>
              <a:rPr lang="en-US" sz="1200" b="1" dirty="0">
                <a:latin typeface="Corbel"/>
                <a:cs typeface="Corbel"/>
              </a:rPr>
              <a:t>Interest:</a:t>
            </a:r>
            <a:r>
              <a:rPr lang="en-US" sz="1200" dirty="0">
                <a:latin typeface="Corbel"/>
                <a:cs typeface="Corbel"/>
              </a:rPr>
              <a:t> Interest expenses are assumed to be 5% of total revenue, representing the cost of any loans or financing obtained by the retreat</a:t>
            </a:r>
            <a:r>
              <a:rPr lang="en-US" sz="1200" dirty="0" smtClean="0">
                <a:latin typeface="Corbel"/>
                <a:cs typeface="Corbel"/>
              </a:rPr>
              <a:t>.</a:t>
            </a:r>
          </a:p>
          <a:p>
            <a:endParaRPr lang="en-US" sz="1200" dirty="0">
              <a:latin typeface="Corbel"/>
              <a:cs typeface="Corbel"/>
            </a:endParaRPr>
          </a:p>
          <a:p>
            <a:r>
              <a:rPr lang="en-US" sz="1200" b="1" dirty="0">
                <a:latin typeface="Corbel"/>
                <a:cs typeface="Corbel"/>
              </a:rPr>
              <a:t>Cash Flow Management:</a:t>
            </a:r>
            <a:r>
              <a:rPr lang="en-US" sz="1200" dirty="0">
                <a:latin typeface="Corbel"/>
                <a:cs typeface="Corbel"/>
              </a:rPr>
              <a:t> Effective cash flow management is crucial for meeting short-term obligations, maintaining cash reserves, and supporting growth initiatives</a:t>
            </a:r>
            <a:r>
              <a:rPr lang="en-US" sz="1200" dirty="0" smtClean="0">
                <a:latin typeface="Corbel"/>
                <a:cs typeface="Corbel"/>
              </a:rPr>
              <a:t>.</a:t>
            </a:r>
            <a:endParaRPr lang="en-US" sz="1200" dirty="0">
              <a:latin typeface="Corbel"/>
              <a:cs typeface="Corbel"/>
            </a:endParaRPr>
          </a:p>
          <a:p>
            <a:r>
              <a:rPr lang="en-US" sz="1200" dirty="0">
                <a:latin typeface="Corbel"/>
                <a:cs typeface="Corbel"/>
              </a:rPr>
              <a:t>These updated financial assumptions provide a more comprehensive view of </a:t>
            </a:r>
            <a:r>
              <a:rPr lang="en-US" sz="1200" dirty="0" smtClean="0">
                <a:latin typeface="Corbel"/>
                <a:cs typeface="Corbel"/>
              </a:rPr>
              <a:t>Earth Medicine Wellness </a:t>
            </a:r>
            <a:r>
              <a:rPr lang="en-US" sz="1200" dirty="0">
                <a:latin typeface="Corbel"/>
                <a:cs typeface="Corbel"/>
              </a:rPr>
              <a:t>Retreat's financial projections, incorporating growth rates and cash on hand amounts to reflect the retreat's financial trajectory over the three-year period. Adjustments to these assumptions may be made as needed based on changes in market conditions, business performance, or strategic objectives.</a:t>
            </a:r>
          </a:p>
          <a:p>
            <a:endParaRPr lang="en-US" dirty="0" smtClean="0">
              <a:latin typeface="+mj-lt"/>
            </a:endParaRPr>
          </a:p>
          <a:p>
            <a:endParaRPr lang="en-US" dirty="0">
              <a:latin typeface="+mj-lt"/>
            </a:endParaRPr>
          </a:p>
        </p:txBody>
      </p:sp>
    </p:spTree>
    <p:extLst>
      <p:ext uri="{BB962C8B-B14F-4D97-AF65-F5344CB8AC3E}">
        <p14:creationId xmlns:p14="http://schemas.microsoft.com/office/powerpoint/2010/main" val="30112540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3381" y="277991"/>
            <a:ext cx="5725595" cy="584776"/>
          </a:xfrm>
          <a:prstGeom prst="rect">
            <a:avLst/>
          </a:prstGeom>
          <a:noFill/>
        </p:spPr>
        <p:txBody>
          <a:bodyPr wrap="square" rtlCol="0">
            <a:spAutoFit/>
          </a:bodyPr>
          <a:lstStyle/>
          <a:p>
            <a:r>
              <a:rPr lang="en-US" sz="3200" b="1" dirty="0">
                <a:solidFill>
                  <a:srgbClr val="FFFFFF"/>
                </a:solidFill>
                <a:latin typeface="+mj-lt"/>
              </a:rPr>
              <a:t> Appendix: Year One Financials</a:t>
            </a:r>
          </a:p>
        </p:txBody>
      </p:sp>
      <p:sp>
        <p:nvSpPr>
          <p:cNvPr id="3" name="TextBox 2"/>
          <p:cNvSpPr txBox="1"/>
          <p:nvPr/>
        </p:nvSpPr>
        <p:spPr>
          <a:xfrm>
            <a:off x="462643" y="743857"/>
            <a:ext cx="8416333" cy="6070894"/>
          </a:xfrm>
          <a:prstGeom prst="rect">
            <a:avLst/>
          </a:prstGeom>
          <a:noFill/>
        </p:spPr>
        <p:txBody>
          <a:bodyPr wrap="square" rtlCol="0">
            <a:spAutoFit/>
          </a:bodyPr>
          <a:lstStyle/>
          <a:p>
            <a:r>
              <a:rPr lang="en-US" sz="1050" b="1" dirty="0">
                <a:latin typeface="Corbel"/>
                <a:cs typeface="Corbel"/>
              </a:rPr>
              <a:t>Year 1 Financials:</a:t>
            </a:r>
          </a:p>
          <a:p>
            <a:r>
              <a:rPr lang="en-US" sz="1050" b="1" dirty="0">
                <a:latin typeface="Corbel"/>
                <a:cs typeface="Corbel"/>
              </a:rPr>
              <a:t>Revenue:</a:t>
            </a:r>
          </a:p>
          <a:p>
            <a:r>
              <a:rPr lang="en-US" sz="1050" b="1" dirty="0">
                <a:latin typeface="Corbel"/>
                <a:cs typeface="Corbel"/>
              </a:rPr>
              <a:t>Room Revenue:</a:t>
            </a:r>
          </a:p>
          <a:p>
            <a:r>
              <a:rPr lang="en-US" sz="1050" dirty="0">
                <a:latin typeface="Corbel"/>
                <a:cs typeface="Corbel"/>
              </a:rPr>
              <a:t>Average rate per night: $450</a:t>
            </a:r>
          </a:p>
          <a:p>
            <a:r>
              <a:rPr lang="en-US" sz="1050" dirty="0">
                <a:latin typeface="Corbel"/>
                <a:cs typeface="Corbel"/>
              </a:rPr>
              <a:t>Occupancy rate: 65%</a:t>
            </a:r>
          </a:p>
          <a:p>
            <a:r>
              <a:rPr lang="en-US" sz="1050" dirty="0">
                <a:latin typeface="Corbel"/>
                <a:cs typeface="Corbel"/>
              </a:rPr>
              <a:t>Operating days: 60 days</a:t>
            </a:r>
          </a:p>
          <a:p>
            <a:r>
              <a:rPr lang="en-US" sz="1050" dirty="0">
                <a:latin typeface="Corbel"/>
                <a:cs typeface="Corbel"/>
              </a:rPr>
              <a:t>Total room revenue: $450 * 0.65 * 60 = $17,550 per day</a:t>
            </a:r>
          </a:p>
          <a:p>
            <a:r>
              <a:rPr lang="en-US" sz="1050" dirty="0">
                <a:latin typeface="Corbel"/>
                <a:cs typeface="Corbel"/>
              </a:rPr>
              <a:t>Total room revenue for Year 1: $17,550 * 60 = $1,053,000</a:t>
            </a:r>
          </a:p>
          <a:p>
            <a:r>
              <a:rPr lang="en-US" sz="1050" b="1" dirty="0">
                <a:latin typeface="Corbel"/>
                <a:cs typeface="Corbel"/>
              </a:rPr>
              <a:t>Additional Revenue Streams:</a:t>
            </a:r>
          </a:p>
          <a:p>
            <a:r>
              <a:rPr lang="en-US" sz="1050" dirty="0">
                <a:latin typeface="Corbel"/>
                <a:cs typeface="Corbel"/>
              </a:rPr>
              <a:t>Workshop, therapeutic treatments, and eco-tourism activities revenue: $XXX (Based on projected additional revenue streams)</a:t>
            </a:r>
          </a:p>
          <a:p>
            <a:r>
              <a:rPr lang="en-US" sz="1050" b="1" dirty="0">
                <a:latin typeface="Corbel"/>
                <a:cs typeface="Corbel"/>
              </a:rPr>
              <a:t>Total Revenue:</a:t>
            </a:r>
            <a:r>
              <a:rPr lang="en-US" sz="1050" dirty="0">
                <a:latin typeface="Corbel"/>
                <a:cs typeface="Corbel"/>
              </a:rPr>
              <a:t> $1,053,000 + Additional revenue streams</a:t>
            </a:r>
          </a:p>
          <a:p>
            <a:r>
              <a:rPr lang="en-US" sz="1050" b="1" dirty="0">
                <a:latin typeface="Corbel"/>
                <a:cs typeface="Corbel"/>
              </a:rPr>
              <a:t>Expenses:</a:t>
            </a:r>
          </a:p>
          <a:p>
            <a:r>
              <a:rPr lang="en-US" sz="1050" b="1" dirty="0">
                <a:latin typeface="Corbel"/>
                <a:cs typeface="Corbel"/>
              </a:rPr>
              <a:t>Cost of Goods (COG):</a:t>
            </a:r>
          </a:p>
          <a:p>
            <a:r>
              <a:rPr lang="en-US" sz="1050" dirty="0">
                <a:latin typeface="Corbel"/>
                <a:cs typeface="Corbel"/>
              </a:rPr>
              <a:t>28% of room revenue: $1,053,000 * 0.28 = $294,840</a:t>
            </a:r>
          </a:p>
          <a:p>
            <a:r>
              <a:rPr lang="en-US" sz="1050" b="1" dirty="0">
                <a:latin typeface="Corbel"/>
                <a:cs typeface="Corbel"/>
              </a:rPr>
              <a:t>Operating Expenses:</a:t>
            </a:r>
          </a:p>
          <a:p>
            <a:r>
              <a:rPr lang="en-US" sz="1050" dirty="0">
                <a:latin typeface="Corbel"/>
                <a:cs typeface="Corbel"/>
              </a:rPr>
              <a:t>28% of room revenue: $1,053,000 * 0.28 = $294,840</a:t>
            </a:r>
          </a:p>
          <a:p>
            <a:r>
              <a:rPr lang="en-US" sz="1050" b="1" dirty="0">
                <a:latin typeface="Corbel"/>
                <a:cs typeface="Corbel"/>
              </a:rPr>
              <a:t>Taxes:</a:t>
            </a:r>
          </a:p>
          <a:p>
            <a:r>
              <a:rPr lang="en-US" sz="1050" dirty="0">
                <a:latin typeface="Corbel"/>
                <a:cs typeface="Corbel"/>
              </a:rPr>
              <a:t>British Columbian taxes: 10% of total revenue: $1,053,000 * 0.10 = $105,300</a:t>
            </a:r>
          </a:p>
          <a:p>
            <a:r>
              <a:rPr lang="en-US" sz="1050" b="1" dirty="0">
                <a:latin typeface="Corbel"/>
                <a:cs typeface="Corbel"/>
              </a:rPr>
              <a:t>Interest:</a:t>
            </a:r>
          </a:p>
          <a:p>
            <a:r>
              <a:rPr lang="en-US" sz="1050" dirty="0">
                <a:latin typeface="Corbel"/>
                <a:cs typeface="Corbel"/>
              </a:rPr>
              <a:t>Interest expenses (if applicable): 5% of total revenue</a:t>
            </a:r>
          </a:p>
          <a:p>
            <a:r>
              <a:rPr lang="en-US" sz="1050" b="1" dirty="0">
                <a:latin typeface="Corbel"/>
                <a:cs typeface="Corbel"/>
              </a:rPr>
              <a:t>Total Expenses:</a:t>
            </a:r>
            <a:r>
              <a:rPr lang="en-US" sz="1050" dirty="0">
                <a:latin typeface="Corbel"/>
                <a:cs typeface="Corbel"/>
              </a:rPr>
              <a:t> COG + Operating Expenses + Taxes + Interest</a:t>
            </a:r>
          </a:p>
          <a:p>
            <a:r>
              <a:rPr lang="en-US" sz="1050" b="1" dirty="0">
                <a:latin typeface="Corbel"/>
                <a:cs typeface="Corbel"/>
              </a:rPr>
              <a:t>Net Income:</a:t>
            </a:r>
          </a:p>
          <a:p>
            <a:r>
              <a:rPr lang="en-US" sz="1050" b="1" dirty="0">
                <a:latin typeface="Corbel"/>
                <a:cs typeface="Corbel"/>
              </a:rPr>
              <a:t>Net Income:</a:t>
            </a:r>
            <a:r>
              <a:rPr lang="en-US" sz="1050" dirty="0">
                <a:latin typeface="Corbel"/>
                <a:cs typeface="Corbel"/>
              </a:rPr>
              <a:t> Total Revenue - Total Expenses</a:t>
            </a:r>
          </a:p>
          <a:p>
            <a:r>
              <a:rPr lang="en-US" sz="1050" b="1" dirty="0">
                <a:latin typeface="Corbel"/>
                <a:cs typeface="Corbel"/>
              </a:rPr>
              <a:t>Cash Flow:</a:t>
            </a:r>
          </a:p>
          <a:p>
            <a:r>
              <a:rPr lang="en-US" sz="1050" b="1" dirty="0">
                <a:latin typeface="Corbel"/>
                <a:cs typeface="Corbel"/>
              </a:rPr>
              <a:t>Cash Inflows:</a:t>
            </a:r>
          </a:p>
          <a:p>
            <a:r>
              <a:rPr lang="en-US" sz="1050" dirty="0">
                <a:latin typeface="Corbel"/>
                <a:cs typeface="Corbel"/>
              </a:rPr>
              <a:t>Revenue from room bookings and additional revenue streams</a:t>
            </a:r>
          </a:p>
          <a:p>
            <a:r>
              <a:rPr lang="en-US" sz="1050" b="1" dirty="0">
                <a:latin typeface="Corbel"/>
                <a:cs typeface="Corbel"/>
              </a:rPr>
              <a:t>Cash Outflows:</a:t>
            </a:r>
          </a:p>
          <a:p>
            <a:r>
              <a:rPr lang="en-US" sz="1050" dirty="0">
                <a:latin typeface="Corbel"/>
                <a:cs typeface="Corbel"/>
              </a:rPr>
              <a:t>Operating expenses, including COG, taxes, and interest</a:t>
            </a:r>
          </a:p>
          <a:p>
            <a:r>
              <a:rPr lang="en-US" sz="1050" dirty="0">
                <a:latin typeface="Corbel"/>
                <a:cs typeface="Corbel"/>
              </a:rPr>
              <a:t>Any additional expenses such as maintenance, utilities, administrative costs, etc.</a:t>
            </a:r>
          </a:p>
          <a:p>
            <a:r>
              <a:rPr lang="en-US" sz="1050" b="1" dirty="0">
                <a:latin typeface="Corbel"/>
                <a:cs typeface="Corbel"/>
              </a:rPr>
              <a:t>Cash on Hand:</a:t>
            </a:r>
          </a:p>
          <a:p>
            <a:r>
              <a:rPr lang="en-US" sz="1050" dirty="0">
                <a:latin typeface="Corbel"/>
                <a:cs typeface="Corbel"/>
              </a:rPr>
              <a:t>Beginning cash balance: $100,000 (As per assumption)</a:t>
            </a:r>
          </a:p>
          <a:p>
            <a:r>
              <a:rPr lang="en-US" sz="1050" dirty="0">
                <a:latin typeface="Corbel"/>
                <a:cs typeface="Corbel"/>
              </a:rPr>
              <a:t>Ending cash balance: Cash inflows - Cash outflows + Beginning cash balance</a:t>
            </a:r>
          </a:p>
          <a:p>
            <a:r>
              <a:rPr lang="en-US" sz="1050" b="1" dirty="0">
                <a:latin typeface="Corbel"/>
                <a:cs typeface="Corbel"/>
              </a:rPr>
              <a:t>Summary:</a:t>
            </a:r>
          </a:p>
          <a:p>
            <a:r>
              <a:rPr lang="en-US" sz="1050" dirty="0">
                <a:latin typeface="Corbel"/>
                <a:cs typeface="Corbel"/>
              </a:rPr>
              <a:t>Total revenue, expenses, net income, and cash flow for Year 1 are calculated based on the provided financial assumptions and projected performance of </a:t>
            </a:r>
            <a:r>
              <a:rPr lang="en-US" sz="1050" dirty="0" smtClean="0">
                <a:latin typeface="Corbel"/>
                <a:cs typeface="Corbel"/>
              </a:rPr>
              <a:t>Earth Medicine Wellness </a:t>
            </a:r>
            <a:r>
              <a:rPr lang="en-US" sz="1050" dirty="0">
                <a:latin typeface="Corbel"/>
                <a:cs typeface="Corbel"/>
              </a:rPr>
              <a:t>Retreat.</a:t>
            </a:r>
          </a:p>
          <a:p>
            <a:r>
              <a:rPr lang="en-US" sz="1050" dirty="0">
                <a:latin typeface="Corbel"/>
                <a:cs typeface="Corbel"/>
              </a:rPr>
              <a:t>These figures provide a snapshot of the retreat's financial performance for its initial operating year and serve as a basis for evaluating its profitability, liquidity, and overall financial health.</a:t>
            </a:r>
          </a:p>
        </p:txBody>
      </p:sp>
    </p:spTree>
    <p:extLst>
      <p:ext uri="{BB962C8B-B14F-4D97-AF65-F5344CB8AC3E}">
        <p14:creationId xmlns:p14="http://schemas.microsoft.com/office/powerpoint/2010/main" val="3056239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4787</TotalTime>
  <Words>12719</Words>
  <Application>Microsoft Macintosh PowerPoint</Application>
  <PresentationFormat>On-screen Show (4:3)</PresentationFormat>
  <Paragraphs>767</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Waveform</vt:lpstr>
      <vt:lpstr>Wellness  Retreat Center </vt:lpstr>
      <vt:lpstr>Confidentiality Statement  </vt:lpstr>
      <vt:lpstr>Disclaimer Statement  </vt:lpstr>
      <vt:lpstr>Mission Statement </vt:lpstr>
      <vt:lpstr>Vision Statement </vt:lpstr>
      <vt:lpstr>Table Of Contents  </vt:lpstr>
      <vt:lpstr>PowerPoint Presentation</vt:lpstr>
      <vt:lpstr>Inspiration + Experience</vt:lpstr>
      <vt:lpstr>Executive Summary </vt:lpstr>
      <vt:lpstr>PowerPoint Presentation</vt:lpstr>
      <vt:lpstr>Executive Summary: Market Analysis   </vt:lpstr>
      <vt:lpstr>Executive Summary: Services + Experiences Offered </vt:lpstr>
      <vt:lpstr>Executive Summary: Marketing + Operational Strategy</vt:lpstr>
      <vt:lpstr>Executive Summary: Financial Projections </vt:lpstr>
      <vt:lpstr>PowerPoint Presentation</vt:lpstr>
      <vt:lpstr>Start-Up Summary  </vt:lpstr>
      <vt:lpstr>PowerPoint Presentation</vt:lpstr>
      <vt:lpstr>PowerPoint Presentation</vt:lpstr>
      <vt:lpstr>PowerPoint Presentation</vt:lpstr>
      <vt:lpstr>PowerPoint Presentation</vt:lpstr>
      <vt:lpstr>Market Analysis Summary  </vt:lpstr>
      <vt:lpstr>Market Trends</vt:lpstr>
      <vt:lpstr>Marketing Strategies</vt:lpstr>
      <vt:lpstr>PowerPoint Presentation</vt:lpstr>
      <vt:lpstr>Target Market: Veterans</vt:lpstr>
      <vt:lpstr>PowerPoint Presentation</vt:lpstr>
      <vt:lpstr>Target Market #3:  Autoimmune Disorders</vt:lpstr>
      <vt:lpstr>PowerPoint Presentation</vt:lpstr>
      <vt:lpstr>Market Size: Veterans  </vt:lpstr>
      <vt:lpstr>Market Size: Autoimmune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 Medicine Retreat Center</dc:title>
  <dc:creator>Jessica Luther</dc:creator>
  <cp:lastModifiedBy>Jessica Luther</cp:lastModifiedBy>
  <cp:revision>52</cp:revision>
  <cp:lastPrinted>2024-04-13T05:01:28Z</cp:lastPrinted>
  <dcterms:created xsi:type="dcterms:W3CDTF">2024-04-13T04:53:02Z</dcterms:created>
  <dcterms:modified xsi:type="dcterms:W3CDTF">2024-04-24T23:08:14Z</dcterms:modified>
</cp:coreProperties>
</file>