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8" r:id="rId3"/>
    <p:sldId id="287" r:id="rId4"/>
    <p:sldId id="257" r:id="rId5"/>
    <p:sldId id="258" r:id="rId6"/>
    <p:sldId id="260" r:id="rId7"/>
    <p:sldId id="271" r:id="rId8"/>
    <p:sldId id="261" r:id="rId9"/>
    <p:sldId id="262" r:id="rId10"/>
    <p:sldId id="263" r:id="rId11"/>
    <p:sldId id="264" r:id="rId12"/>
    <p:sldId id="265" r:id="rId13"/>
    <p:sldId id="266" r:id="rId14"/>
    <p:sldId id="282" r:id="rId15"/>
    <p:sldId id="283" r:id="rId16"/>
    <p:sldId id="267" r:id="rId17"/>
    <p:sldId id="268" r:id="rId18"/>
    <p:sldId id="269" r:id="rId19"/>
    <p:sldId id="272" r:id="rId20"/>
    <p:sldId id="274" r:id="rId21"/>
    <p:sldId id="275" r:id="rId22"/>
    <p:sldId id="276" r:id="rId23"/>
    <p:sldId id="277" r:id="rId24"/>
    <p:sldId id="278" r:id="rId25"/>
    <p:sldId id="279" r:id="rId26"/>
    <p:sldId id="280" r:id="rId27"/>
    <p:sldId id="281" r:id="rId28"/>
    <p:sldId id="273" r:id="rId29"/>
    <p:sldId id="270" r:id="rId30"/>
    <p:sldId id="284" r:id="rId31"/>
    <p:sldId id="285" r:id="rId32"/>
    <p:sldId id="28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2" d="100"/>
          <a:sy n="92" d="100"/>
        </p:scale>
        <p:origin x="-104" y="-14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chor="b"/>
          <a:lstStyle>
            <a:lvl1pPr>
              <a:defRPr sz="5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24-04-21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36636D-D922-432D-A958-524484B5923D}" type="datetimeFigureOut">
              <a:rPr lang="en-US" smtClean="0"/>
              <a:pPr/>
              <a:t>24-04-21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36636D-D922-432D-A958-524484B5923D}" type="datetimeFigureOut">
              <a:rPr lang="en-US" smtClean="0"/>
              <a:pPr/>
              <a:t>24-04-21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36636D-D922-432D-A958-524484B5923D}" type="datetimeFigureOut">
              <a:rPr lang="en-US" smtClean="0"/>
              <a:pPr/>
              <a:t>24-04-21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24-04-21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24-04-21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24-04-21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24-04-21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ncho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chor="ct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6636D-D922-432D-A958-524484B5923D}" type="datetimeFigureOut">
              <a:rPr lang="en-US" smtClean="0"/>
              <a:pPr/>
              <a:t>24-04-21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8FB93-0A08-4E7D-8E63-9EFA29F1E09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7200" dirty="0" smtClean="0"/>
              <a:t/>
            </a:r>
            <a:br>
              <a:rPr lang="en-US" sz="7200" dirty="0" smtClean="0"/>
            </a:br>
            <a:r>
              <a:rPr lang="en-US" sz="7200" dirty="0" smtClean="0"/>
              <a:t>Wedding </a:t>
            </a:r>
            <a:r>
              <a:rPr lang="en-US" sz="7200" dirty="0" smtClean="0"/>
              <a:t>+ Event Catering</a:t>
            </a:r>
            <a:endParaRPr lang="en-US" sz="7200" dirty="0"/>
          </a:p>
        </p:txBody>
      </p:sp>
      <p:sp>
        <p:nvSpPr>
          <p:cNvPr id="3" name="Subtitle 2"/>
          <p:cNvSpPr>
            <a:spLocks noGrp="1"/>
          </p:cNvSpPr>
          <p:nvPr>
            <p:ph type="subTitle" idx="1"/>
          </p:nvPr>
        </p:nvSpPr>
        <p:spPr/>
        <p:txBody>
          <a:bodyPr>
            <a:normAutofit/>
          </a:bodyPr>
          <a:lstStyle/>
          <a:p>
            <a:r>
              <a:rPr lang="en-US" dirty="0" smtClean="0"/>
              <a:t>Business Plan By North Van Isle Artist </a:t>
            </a:r>
            <a:r>
              <a:rPr lang="en-US" dirty="0" smtClean="0"/>
              <a:t>Collective’s Catering </a:t>
            </a:r>
            <a:r>
              <a:rPr lang="en-US" dirty="0" smtClean="0"/>
              <a:t>Team for Mud Lake </a:t>
            </a:r>
            <a:endParaRPr lang="en-US" dirty="0"/>
          </a:p>
        </p:txBody>
      </p:sp>
      <p:pic>
        <p:nvPicPr>
          <p:cNvPr id="5" name="Picture 4" descr="dte.png"/>
          <p:cNvPicPr>
            <a:picLocks noChangeAspect="1"/>
          </p:cNvPicPr>
          <p:nvPr/>
        </p:nvPicPr>
        <p:blipFill rotWithShape="1">
          <a:blip r:embed="rId2">
            <a:extLst>
              <a:ext uri="{28A0092B-C50C-407E-A947-70E740481C1C}">
                <a14:useLocalDpi xmlns:a14="http://schemas.microsoft.com/office/drawing/2010/main" val="0"/>
              </a:ext>
            </a:extLst>
          </a:blip>
          <a:srcRect l="244" t="9941" r="-1" b="16535"/>
          <a:stretch/>
        </p:blipFill>
        <p:spPr>
          <a:xfrm>
            <a:off x="3011392" y="183707"/>
            <a:ext cx="3131204" cy="1326369"/>
          </a:xfrm>
          <a:prstGeom prst="rect">
            <a:avLst/>
          </a:prstGeom>
        </p:spPr>
      </p:pic>
    </p:spTree>
    <p:extLst>
      <p:ext uri="{BB962C8B-B14F-4D97-AF65-F5344CB8AC3E}">
        <p14:creationId xmlns:p14="http://schemas.microsoft.com/office/powerpoint/2010/main" val="201978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Confidentiality Statement </a:t>
            </a:r>
            <a:br>
              <a:rPr lang="en-US" dirty="0"/>
            </a:br>
            <a:endParaRPr lang="en-US" dirty="0"/>
          </a:p>
        </p:txBody>
      </p:sp>
      <p:sp>
        <p:nvSpPr>
          <p:cNvPr id="3" name="Content Placeholder 2"/>
          <p:cNvSpPr>
            <a:spLocks noGrp="1"/>
          </p:cNvSpPr>
          <p:nvPr>
            <p:ph idx="1"/>
          </p:nvPr>
        </p:nvSpPr>
        <p:spPr/>
        <p:txBody>
          <a:bodyPr>
            <a:normAutofit fontScale="40000" lnSpcReduction="20000"/>
          </a:bodyPr>
          <a:lstStyle/>
          <a:p>
            <a:pPr marL="0" indent="0">
              <a:buNone/>
            </a:pPr>
            <a:r>
              <a:rPr lang="en-US" dirty="0"/>
              <a:t>This document (the “Business Plan”) contains confidential information proprietary to </a:t>
            </a:r>
            <a:r>
              <a:rPr lang="en-US" dirty="0" smtClean="0"/>
              <a:t>Down to Earth Catering referred </a:t>
            </a:r>
            <a:r>
              <a:rPr lang="en-US" dirty="0"/>
              <a:t>to as (the “Company”). This information and related conversations are submitted solely to introduce selected parties to the Company’s Business Plan. The Company’s disclosure of information contained herein and in associated conversations does not constitute authorization for the recipient of the Business Plan to use the information, ideas, or concepts contained herein for any purpose other than the Company’s evaluation or to disclose any information to any other parties. The Company retains ownership of this Business Plan, including any described concepts and ideas. </a:t>
            </a:r>
          </a:p>
          <a:p>
            <a:pPr marL="0" indent="0">
              <a:buNone/>
            </a:pPr>
            <a:endParaRPr lang="en-US" dirty="0"/>
          </a:p>
          <a:p>
            <a:pPr marL="0" indent="0">
              <a:buNone/>
            </a:pPr>
            <a:r>
              <a:rPr lang="en-US" dirty="0"/>
              <a:t>Each recipient of this document agrees to treat the information strictly confidentially. The recipient may not disclose, directly or indirectly, or permit any agent or affiliate to disclose any information contained herein or reproduce this document in whole or part without the Company’s prior written consent unless otherwise required by applicable law. </a:t>
            </a:r>
          </a:p>
          <a:p>
            <a:pPr marL="0" indent="0">
              <a:buNone/>
            </a:pPr>
            <a:endParaRPr lang="en-US" dirty="0"/>
          </a:p>
          <a:p>
            <a:pPr marL="0" indent="0">
              <a:buNone/>
            </a:pPr>
            <a:r>
              <a:rPr lang="en-US" dirty="0"/>
              <a:t>Any party who accepts delivery of this Business Plan, or any other document(s) or verbal communication(s) of confidential information from the Company, agrees to be bound by the terms of this Confidentiality Statement and further agrees to promptly return any such documents and materials to the Company upon request. </a:t>
            </a:r>
          </a:p>
          <a:p>
            <a:endParaRPr lang="en-US" dirty="0"/>
          </a:p>
        </p:txBody>
      </p:sp>
    </p:spTree>
    <p:extLst>
      <p:ext uri="{BB962C8B-B14F-4D97-AF65-F5344CB8AC3E}">
        <p14:creationId xmlns:p14="http://schemas.microsoft.com/office/powerpoint/2010/main" val="2772770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 Statement </a:t>
            </a:r>
          </a:p>
        </p:txBody>
      </p:sp>
      <p:sp>
        <p:nvSpPr>
          <p:cNvPr id="3" name="Content Placeholder 2"/>
          <p:cNvSpPr>
            <a:spLocks noGrp="1"/>
          </p:cNvSpPr>
          <p:nvPr>
            <p:ph idx="1"/>
          </p:nvPr>
        </p:nvSpPr>
        <p:spPr>
          <a:xfrm>
            <a:off x="457200" y="1600201"/>
            <a:ext cx="8229600" cy="2912562"/>
          </a:xfrm>
        </p:spPr>
        <p:txBody>
          <a:bodyPr>
            <a:normAutofit fontScale="70000" lnSpcReduction="20000"/>
          </a:bodyPr>
          <a:lstStyle/>
          <a:p>
            <a:pPr marL="0" indent="0">
              <a:buNone/>
            </a:pPr>
            <a:r>
              <a:rPr lang="en-US" sz="2300" dirty="0"/>
              <a:t>The market analysis and financial projections presented herein represent the Company’s best judgment and reasonable assumptions of future events and circumstances; all other information has been obtained from reliable sources. However, no warranty or representation, expressed or implied, is made as to the accuracy or completeness of any information contained herein, and same is submitted subject to errors and omissions, and no representations or warranties of future company performance or market trends are intended, and such are expressly disclaimed. </a:t>
            </a:r>
          </a:p>
          <a:p>
            <a:endParaRPr lang="en-US" dirty="0"/>
          </a:p>
        </p:txBody>
      </p:sp>
    </p:spTree>
    <p:extLst>
      <p:ext uri="{BB962C8B-B14F-4D97-AF65-F5344CB8AC3E}">
        <p14:creationId xmlns:p14="http://schemas.microsoft.com/office/powerpoint/2010/main" val="3738460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86461" y="290604"/>
            <a:ext cx="6400800" cy="6177358"/>
          </a:xfrm>
        </p:spPr>
        <p:txBody>
          <a:bodyPr>
            <a:noAutofit/>
          </a:bodyPr>
          <a:lstStyle/>
          <a:p>
            <a:r>
              <a:rPr lang="en-US" sz="1400" dirty="0" smtClean="0">
                <a:solidFill>
                  <a:srgbClr val="FFFFFF"/>
                </a:solidFill>
                <a:latin typeface="+mj-lt"/>
                <a:cs typeface="Calibri"/>
              </a:rPr>
              <a:t>Down to Earth Catering is one </a:t>
            </a:r>
            <a:r>
              <a:rPr lang="en-US" sz="1400" dirty="0" smtClean="0">
                <a:solidFill>
                  <a:srgbClr val="FFFFFF"/>
                </a:solidFill>
                <a:latin typeface="+mj-lt"/>
                <a:cs typeface="Calibri"/>
              </a:rPr>
              <a:t>component </a:t>
            </a:r>
            <a:r>
              <a:rPr lang="en-US" sz="1400" dirty="0">
                <a:solidFill>
                  <a:srgbClr val="FFFFFF"/>
                </a:solidFill>
                <a:latin typeface="+mj-lt"/>
                <a:cs typeface="Calibri"/>
              </a:rPr>
              <a:t>o</a:t>
            </a:r>
            <a:r>
              <a:rPr lang="en-US" sz="1400" dirty="0" smtClean="0">
                <a:solidFill>
                  <a:srgbClr val="FFFFFF"/>
                </a:solidFill>
                <a:latin typeface="+mj-lt"/>
                <a:cs typeface="Calibri"/>
              </a:rPr>
              <a:t>f a larger a purposed business plan for the former Camp </a:t>
            </a:r>
            <a:r>
              <a:rPr lang="en-US" sz="1400" dirty="0" err="1" smtClean="0">
                <a:solidFill>
                  <a:srgbClr val="FFFFFF"/>
                </a:solidFill>
                <a:latin typeface="+mj-lt"/>
                <a:cs typeface="Calibri"/>
              </a:rPr>
              <a:t>Edaus</a:t>
            </a:r>
            <a:r>
              <a:rPr lang="en-US" sz="1400" dirty="0" smtClean="0">
                <a:solidFill>
                  <a:srgbClr val="FFFFFF"/>
                </a:solidFill>
                <a:latin typeface="+mj-lt"/>
                <a:cs typeface="Calibri"/>
              </a:rPr>
              <a:t> Korean Boarding School located 15 </a:t>
            </a:r>
            <a:r>
              <a:rPr lang="en-US" sz="1400" dirty="0" smtClean="0">
                <a:solidFill>
                  <a:srgbClr val="FFFFFF"/>
                </a:solidFill>
                <a:latin typeface="+mj-lt"/>
                <a:cs typeface="Calibri"/>
              </a:rPr>
              <a:t>minutes from Campbell River, on </a:t>
            </a:r>
            <a:r>
              <a:rPr lang="en-US" sz="1400" dirty="0" smtClean="0">
                <a:solidFill>
                  <a:srgbClr val="FFFFFF"/>
                </a:solidFill>
                <a:latin typeface="+mj-lt"/>
                <a:cs typeface="Calibri"/>
              </a:rPr>
              <a:t>the </a:t>
            </a:r>
            <a:r>
              <a:rPr lang="en-US" sz="1400" dirty="0" smtClean="0">
                <a:solidFill>
                  <a:srgbClr val="FFFFFF"/>
                </a:solidFill>
                <a:latin typeface="+mj-lt"/>
                <a:cs typeface="Calibri"/>
              </a:rPr>
              <a:t>breathtaking Mud Lake. </a:t>
            </a:r>
          </a:p>
          <a:p>
            <a:endParaRPr lang="en-US" sz="1400" dirty="0">
              <a:solidFill>
                <a:srgbClr val="FFFFFF"/>
              </a:solidFill>
              <a:latin typeface="+mj-lt"/>
              <a:cs typeface="Calibri"/>
            </a:endParaRPr>
          </a:p>
          <a:p>
            <a:r>
              <a:rPr lang="en-US" sz="1400" dirty="0" smtClean="0">
                <a:solidFill>
                  <a:srgbClr val="FFFFFF"/>
                </a:solidFill>
                <a:latin typeface="+mj-lt"/>
              </a:rPr>
              <a:t>Our </a:t>
            </a:r>
            <a:r>
              <a:rPr lang="en-US" sz="1400" dirty="0">
                <a:solidFill>
                  <a:srgbClr val="FFFFFF"/>
                </a:solidFill>
                <a:latin typeface="+mj-lt"/>
              </a:rPr>
              <a:t>team has big dreams of hosting </a:t>
            </a:r>
            <a:r>
              <a:rPr lang="en-US" sz="1400" dirty="0" smtClean="0">
                <a:solidFill>
                  <a:srgbClr val="FFFFFF"/>
                </a:solidFill>
                <a:latin typeface="+mj-lt"/>
              </a:rPr>
              <a:t>weddings, events, workshop, retreats and eco tourism such as doing kayak tours </a:t>
            </a:r>
            <a:r>
              <a:rPr lang="en-US" sz="1400" dirty="0">
                <a:solidFill>
                  <a:srgbClr val="FFFFFF"/>
                </a:solidFill>
                <a:latin typeface="+mj-lt"/>
              </a:rPr>
              <a:t>of surrounding lakes. Incorporating </a:t>
            </a:r>
            <a:r>
              <a:rPr lang="en-US" sz="1400" dirty="0" smtClean="0">
                <a:solidFill>
                  <a:srgbClr val="FFFFFF"/>
                </a:solidFill>
                <a:latin typeface="+mj-lt"/>
              </a:rPr>
              <a:t>this </a:t>
            </a:r>
            <a:r>
              <a:rPr lang="en-US" sz="1400" dirty="0">
                <a:solidFill>
                  <a:srgbClr val="FFFFFF"/>
                </a:solidFill>
                <a:latin typeface="+mj-lt"/>
              </a:rPr>
              <a:t>prime waterfront event space and commercial facilities is a necessity to help make this business feasible as well as a desirable location. Down To Earth </a:t>
            </a:r>
            <a:r>
              <a:rPr lang="en-US" sz="1400" dirty="0" smtClean="0">
                <a:solidFill>
                  <a:srgbClr val="FFFFFF"/>
                </a:solidFill>
                <a:latin typeface="+mj-lt"/>
              </a:rPr>
              <a:t>Catering has </a:t>
            </a:r>
            <a:r>
              <a:rPr lang="en-US" sz="1400" dirty="0">
                <a:solidFill>
                  <a:srgbClr val="FFFFFF"/>
                </a:solidFill>
                <a:latin typeface="+mj-lt"/>
              </a:rPr>
              <a:t>huge potential in being the first choice for those searching for a beautiful place to get married and/or have their special reception as well as having lodging and outdoor activities for all those attending. </a:t>
            </a:r>
            <a:endParaRPr lang="en-US" sz="1400" dirty="0" smtClean="0">
              <a:solidFill>
                <a:srgbClr val="FFFFFF"/>
              </a:solidFill>
              <a:latin typeface="+mj-lt"/>
            </a:endParaRPr>
          </a:p>
          <a:p>
            <a:endParaRPr lang="en-US" sz="1400" dirty="0">
              <a:solidFill>
                <a:srgbClr val="FFFFFF"/>
              </a:solidFill>
              <a:latin typeface="+mj-lt"/>
            </a:endParaRPr>
          </a:p>
          <a:p>
            <a:r>
              <a:rPr lang="en-US" sz="1400" dirty="0" smtClean="0">
                <a:solidFill>
                  <a:srgbClr val="FFFFFF"/>
                </a:solidFill>
                <a:latin typeface="+mj-lt"/>
              </a:rPr>
              <a:t>Part </a:t>
            </a:r>
            <a:r>
              <a:rPr lang="en-US" sz="1400" dirty="0">
                <a:solidFill>
                  <a:srgbClr val="FFFFFF"/>
                </a:solidFill>
                <a:latin typeface="+mj-lt"/>
              </a:rPr>
              <a:t>of making this plan successful, is focusing on using the dining room, kitchen, and dorm room facilities in tandem with the scenery, landscaping and gardens to utilize in their events. This unique, all inclusive type of property allows the ability to compete with other well established businesses in the area. </a:t>
            </a:r>
            <a:r>
              <a:rPr lang="en-US" sz="1400" dirty="0" smtClean="0">
                <a:solidFill>
                  <a:srgbClr val="FFFFFF"/>
                </a:solidFill>
                <a:latin typeface="+mj-lt"/>
              </a:rPr>
              <a:t>This business </a:t>
            </a:r>
            <a:r>
              <a:rPr lang="en-US" sz="1400" dirty="0">
                <a:solidFill>
                  <a:srgbClr val="FFFFFF"/>
                </a:solidFill>
                <a:latin typeface="+mj-lt"/>
              </a:rPr>
              <a:t>plan for Down To Earth Catering and </a:t>
            </a:r>
            <a:r>
              <a:rPr lang="en-US" sz="1400" dirty="0" smtClean="0">
                <a:solidFill>
                  <a:srgbClr val="FFFFFF"/>
                </a:solidFill>
                <a:latin typeface="+mj-lt"/>
              </a:rPr>
              <a:t>Events shows how we intend to </a:t>
            </a:r>
            <a:r>
              <a:rPr lang="en-US" sz="1400" dirty="0">
                <a:solidFill>
                  <a:srgbClr val="FFFFFF"/>
                </a:solidFill>
                <a:latin typeface="+mj-lt"/>
              </a:rPr>
              <a:t>use of this area to its full potential for both its scenic aspect, location for lake tours, as well as the housing and communal areas for </a:t>
            </a:r>
            <a:r>
              <a:rPr lang="en-US" sz="1400" dirty="0" smtClean="0">
                <a:solidFill>
                  <a:srgbClr val="FFFFFF"/>
                </a:solidFill>
                <a:latin typeface="+mj-lt"/>
              </a:rPr>
              <a:t>events</a:t>
            </a:r>
            <a:r>
              <a:rPr lang="en-US" sz="1400" dirty="0">
                <a:solidFill>
                  <a:srgbClr val="FFFFFF"/>
                </a:solidFill>
                <a:latin typeface="+mj-lt"/>
              </a:rPr>
              <a:t> </a:t>
            </a:r>
            <a:r>
              <a:rPr lang="en-US" sz="1400" dirty="0" smtClean="0">
                <a:solidFill>
                  <a:srgbClr val="FFFFFF"/>
                </a:solidFill>
                <a:latin typeface="+mj-lt"/>
              </a:rPr>
              <a:t>and unique farm to table food supply. </a:t>
            </a:r>
            <a:endParaRPr lang="en-US" sz="1400" dirty="0">
              <a:solidFill>
                <a:srgbClr val="FFFFFF"/>
              </a:solidFill>
              <a:latin typeface="+mj-lt"/>
            </a:endParaRPr>
          </a:p>
          <a:p>
            <a:endParaRPr lang="en-US" sz="1000" dirty="0">
              <a:solidFill>
                <a:srgbClr val="FFFFFF"/>
              </a:solidFill>
              <a:latin typeface="+mj-lt"/>
              <a:cs typeface="Calibri"/>
            </a:endParaRPr>
          </a:p>
        </p:txBody>
      </p:sp>
    </p:spTree>
    <p:extLst>
      <p:ext uri="{BB962C8B-B14F-4D97-AF65-F5344CB8AC3E}">
        <p14:creationId xmlns:p14="http://schemas.microsoft.com/office/powerpoint/2010/main" val="248292728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TABLE OF CONTENTS </a:t>
            </a:r>
            <a:br>
              <a:rPr lang="en-US" dirty="0"/>
            </a:br>
            <a:endParaRPr lang="en-US" dirty="0"/>
          </a:p>
        </p:txBody>
      </p:sp>
      <p:sp>
        <p:nvSpPr>
          <p:cNvPr id="4" name="Rectangle 3"/>
          <p:cNvSpPr/>
          <p:nvPr/>
        </p:nvSpPr>
        <p:spPr>
          <a:xfrm>
            <a:off x="457200" y="2150618"/>
            <a:ext cx="8350294" cy="3416320"/>
          </a:xfrm>
          <a:prstGeom prst="rect">
            <a:avLst/>
          </a:prstGeom>
        </p:spPr>
        <p:txBody>
          <a:bodyPr wrap="square">
            <a:spAutoFit/>
          </a:bodyPr>
          <a:lstStyle/>
          <a:p>
            <a:r>
              <a:rPr lang="en-CA" dirty="0"/>
              <a:t> </a:t>
            </a:r>
          </a:p>
          <a:p>
            <a:r>
              <a:rPr lang="en-CA" dirty="0" smtClean="0"/>
              <a:t>Down to Earth</a:t>
            </a:r>
            <a:r>
              <a:rPr lang="en-CA" dirty="0" smtClean="0"/>
              <a:t> </a:t>
            </a:r>
            <a:r>
              <a:rPr lang="en-CA" dirty="0" smtClean="0"/>
              <a:t>Catering </a:t>
            </a:r>
            <a:r>
              <a:rPr lang="en-CA" dirty="0"/>
              <a:t>Business Plan</a:t>
            </a:r>
          </a:p>
          <a:p>
            <a:r>
              <a:rPr lang="en-CA" dirty="0"/>
              <a:t/>
            </a:r>
            <a:br>
              <a:rPr lang="en-CA" dirty="0"/>
            </a:br>
            <a:r>
              <a:rPr lang="en-CA" dirty="0"/>
              <a:t>A. Executive Summary................................................................</a:t>
            </a:r>
            <a:r>
              <a:rPr lang="en-CA" dirty="0" smtClean="0"/>
              <a:t>.......................</a:t>
            </a:r>
            <a:r>
              <a:rPr lang="en-CA" dirty="0" smtClean="0"/>
              <a:t>.p 4</a:t>
            </a:r>
            <a:endParaRPr lang="en-CA" dirty="0"/>
          </a:p>
          <a:p>
            <a:r>
              <a:rPr lang="en-CA" dirty="0"/>
              <a:t>B. Description of </a:t>
            </a:r>
            <a:r>
              <a:rPr lang="en-CA" dirty="0" smtClean="0"/>
              <a:t>Farm + Catering</a:t>
            </a:r>
            <a:r>
              <a:rPr lang="mr-IN" dirty="0" smtClean="0"/>
              <a:t>…</a:t>
            </a:r>
            <a:r>
              <a:rPr lang="en-CA" dirty="0" smtClean="0"/>
              <a:t>..</a:t>
            </a:r>
            <a:r>
              <a:rPr lang="mr-IN" dirty="0" smtClean="0"/>
              <a:t>…</a:t>
            </a:r>
            <a:r>
              <a:rPr lang="en-CA" dirty="0" smtClean="0"/>
              <a:t>...</a:t>
            </a:r>
            <a:r>
              <a:rPr lang="en-CA" dirty="0"/>
              <a:t>...............................................</a:t>
            </a:r>
            <a:r>
              <a:rPr lang="en-CA" dirty="0" smtClean="0"/>
              <a:t>............</a:t>
            </a:r>
            <a:r>
              <a:rPr lang="en-CA" dirty="0" smtClean="0"/>
              <a:t>.</a:t>
            </a:r>
            <a:r>
              <a:rPr lang="en-CA" dirty="0" smtClean="0"/>
              <a:t>p  6</a:t>
            </a:r>
            <a:endParaRPr lang="en-CA" dirty="0"/>
          </a:p>
          <a:p>
            <a:r>
              <a:rPr lang="en-CA" dirty="0"/>
              <a:t>C. Market Analysis.....................................................................</a:t>
            </a:r>
            <a:r>
              <a:rPr lang="en-CA" dirty="0" smtClean="0"/>
              <a:t>........................</a:t>
            </a:r>
            <a:r>
              <a:rPr lang="en-CA" dirty="0" smtClean="0"/>
              <a:t>.</a:t>
            </a:r>
            <a:r>
              <a:rPr lang="en-CA" dirty="0" smtClean="0"/>
              <a:t>p  9</a:t>
            </a:r>
          </a:p>
          <a:p>
            <a:r>
              <a:rPr lang="en-CA" dirty="0" smtClean="0"/>
              <a:t>D. </a:t>
            </a:r>
            <a:r>
              <a:rPr lang="en-CA" dirty="0"/>
              <a:t>Operational Plan ..........................................................................................</a:t>
            </a:r>
            <a:r>
              <a:rPr lang="en-CA" dirty="0" smtClean="0"/>
              <a:t>.</a:t>
            </a:r>
            <a:r>
              <a:rPr lang="en-CA" dirty="0"/>
              <a:t> </a:t>
            </a:r>
            <a:r>
              <a:rPr lang="en-CA" dirty="0" smtClean="0"/>
              <a:t>p 12</a:t>
            </a:r>
          </a:p>
          <a:p>
            <a:r>
              <a:rPr lang="en-CA" dirty="0" smtClean="0"/>
              <a:t>E</a:t>
            </a:r>
            <a:r>
              <a:rPr lang="en-CA" dirty="0" smtClean="0"/>
              <a:t>. </a:t>
            </a:r>
            <a:r>
              <a:rPr lang="en-CA" dirty="0"/>
              <a:t>Project Funding.....................................................................</a:t>
            </a:r>
            <a:r>
              <a:rPr lang="en-CA" dirty="0" smtClean="0"/>
              <a:t>........................</a:t>
            </a:r>
            <a:r>
              <a:rPr lang="en-CA" dirty="0" smtClean="0"/>
              <a:t>.</a:t>
            </a:r>
            <a:r>
              <a:rPr lang="en-CA" dirty="0" smtClean="0"/>
              <a:t>p 14</a:t>
            </a:r>
            <a:endParaRPr lang="en-CA" dirty="0"/>
          </a:p>
          <a:p>
            <a:r>
              <a:rPr lang="en-CA" dirty="0"/>
              <a:t>F</a:t>
            </a:r>
            <a:r>
              <a:rPr lang="en-CA" dirty="0" smtClean="0"/>
              <a:t>. </a:t>
            </a:r>
            <a:r>
              <a:rPr lang="en-CA" dirty="0" smtClean="0"/>
              <a:t>Financial Analysis </a:t>
            </a:r>
            <a:r>
              <a:rPr lang="mr-IN" dirty="0" smtClean="0"/>
              <a:t>…</a:t>
            </a:r>
            <a:r>
              <a:rPr lang="en-CA" dirty="0" smtClean="0"/>
              <a:t>.</a:t>
            </a:r>
            <a:r>
              <a:rPr lang="en-CA" dirty="0"/>
              <a:t>.................................................................</a:t>
            </a:r>
            <a:r>
              <a:rPr lang="en-CA" dirty="0" smtClean="0"/>
              <a:t>....................</a:t>
            </a:r>
            <a:r>
              <a:rPr lang="en-CA" dirty="0" smtClean="0"/>
              <a:t>..</a:t>
            </a:r>
            <a:r>
              <a:rPr lang="en-CA" dirty="0" smtClean="0"/>
              <a:t>p 17</a:t>
            </a:r>
            <a:endParaRPr lang="en-CA" dirty="0"/>
          </a:p>
          <a:p>
            <a:endParaRPr lang="en-CA" dirty="0" smtClean="0"/>
          </a:p>
          <a:p>
            <a:r>
              <a:rPr lang="en-CA" dirty="0" smtClean="0"/>
              <a:t>Surrounding </a:t>
            </a:r>
            <a:r>
              <a:rPr lang="en-CA" dirty="0"/>
              <a:t>Wedding Venues/ Competition  ......................................</a:t>
            </a:r>
            <a:r>
              <a:rPr lang="en-CA" dirty="0" smtClean="0"/>
              <a:t>...............</a:t>
            </a:r>
            <a:r>
              <a:rPr lang="en-CA" dirty="0" smtClean="0"/>
              <a:t>.</a:t>
            </a:r>
            <a:r>
              <a:rPr lang="en-CA" dirty="0" smtClean="0"/>
              <a:t>p 28</a:t>
            </a:r>
            <a:endParaRPr lang="en-CA" dirty="0"/>
          </a:p>
          <a:p>
            <a:r>
              <a:rPr lang="en-CA" dirty="0"/>
              <a:t> V. Conclusions and Recommendations.........................................................</a:t>
            </a:r>
            <a:r>
              <a:rPr lang="en-CA" dirty="0" smtClean="0"/>
              <a:t>.....</a:t>
            </a:r>
            <a:r>
              <a:rPr lang="en-CA" dirty="0" smtClean="0"/>
              <a:t>.</a:t>
            </a:r>
            <a:r>
              <a:rPr lang="en-CA" dirty="0" smtClean="0"/>
              <a:t>p 29</a:t>
            </a:r>
            <a:endParaRPr lang="en-CA" dirty="0"/>
          </a:p>
        </p:txBody>
      </p:sp>
    </p:spTree>
    <p:extLst>
      <p:ext uri="{BB962C8B-B14F-4D97-AF65-F5344CB8AC3E}">
        <p14:creationId xmlns:p14="http://schemas.microsoft.com/office/powerpoint/2010/main" val="350098739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0896" y="233559"/>
            <a:ext cx="5119307" cy="663913"/>
          </a:xfrm>
        </p:spPr>
        <p:txBody>
          <a:bodyPr>
            <a:normAutofit/>
          </a:bodyPr>
          <a:lstStyle/>
          <a:p>
            <a:r>
              <a:rPr lang="en-US" sz="3200" dirty="0" smtClean="0"/>
              <a:t>Executive Summary </a:t>
            </a:r>
            <a:endParaRPr lang="en-US" sz="3200" dirty="0"/>
          </a:p>
        </p:txBody>
      </p:sp>
      <p:sp>
        <p:nvSpPr>
          <p:cNvPr id="3" name="TextBox 2"/>
          <p:cNvSpPr txBox="1"/>
          <p:nvPr/>
        </p:nvSpPr>
        <p:spPr>
          <a:xfrm>
            <a:off x="580135" y="752129"/>
            <a:ext cx="8067025" cy="6124752"/>
          </a:xfrm>
          <a:prstGeom prst="rect">
            <a:avLst/>
          </a:prstGeom>
          <a:noFill/>
        </p:spPr>
        <p:txBody>
          <a:bodyPr wrap="square" rtlCol="0">
            <a:spAutoFit/>
          </a:bodyPr>
          <a:lstStyle/>
          <a:p>
            <a:r>
              <a:rPr lang="en-US" sz="1400" dirty="0"/>
              <a:t>Down To Earth </a:t>
            </a:r>
            <a:r>
              <a:rPr lang="en-US" sz="1400" dirty="0" smtClean="0"/>
              <a:t>Catering, teamed up with our adventure and wellness tourism companies,  are </a:t>
            </a:r>
            <a:r>
              <a:rPr lang="en-US" sz="1400" dirty="0"/>
              <a:t>a visionary business poised to establish itself as the premier destination for weddings, receptions, and outdoor adventures in the picturesque Mud Lake area near Campbell River, BC. Our comprehensive plan revolves around leveraging the natural beauty of the waterfront event space, coupled with commercial facilities, to create unforgettable experiences for our clientele.</a:t>
            </a:r>
          </a:p>
          <a:p>
            <a:endParaRPr lang="en-US" sz="1400" dirty="0"/>
          </a:p>
          <a:p>
            <a:r>
              <a:rPr lang="en-US" sz="1400" b="1" dirty="0"/>
              <a:t>Key Elements:</a:t>
            </a:r>
          </a:p>
          <a:p>
            <a:endParaRPr lang="en-US" sz="1400" dirty="0"/>
          </a:p>
          <a:p>
            <a:r>
              <a:rPr lang="en-US" sz="1400" dirty="0"/>
              <a:t>Prime Waterfront Event Space: Our location boasts a stunning waterfront venue, ideal for hosting weddings, receptions, </a:t>
            </a:r>
            <a:r>
              <a:rPr lang="en-US" sz="1400" dirty="0" smtClean="0"/>
              <a:t>retreats and </a:t>
            </a:r>
            <a:r>
              <a:rPr lang="en-US" sz="1400" dirty="0"/>
              <a:t>other special events. This scenic backdrop sets us apart and positions us as the top choice for couples seeking a beautiful place to tie the </a:t>
            </a:r>
            <a:r>
              <a:rPr lang="en-US" sz="1400" dirty="0" smtClean="0"/>
              <a:t>knot.  In </a:t>
            </a:r>
            <a:r>
              <a:rPr lang="en-US" sz="1400" dirty="0"/>
              <a:t>addition to event hosting, we </a:t>
            </a:r>
            <a:r>
              <a:rPr lang="en-US" sz="1400" dirty="0" smtClean="0"/>
              <a:t>would offer </a:t>
            </a:r>
            <a:r>
              <a:rPr lang="en-US" sz="1400" dirty="0"/>
              <a:t>kayaking tours of the surrounding lakes, providing guests with immersive outdoor experiences and adventure opportunities amidst breathtaking scenery</a:t>
            </a:r>
            <a:r>
              <a:rPr lang="en-US" sz="1400" dirty="0" smtClean="0"/>
              <a:t>.   Along side forest hikes, mountain biking and other outdoor activities.</a:t>
            </a:r>
            <a:endParaRPr lang="en-US" sz="1400" dirty="0"/>
          </a:p>
          <a:p>
            <a:endParaRPr lang="en-US" sz="1400" dirty="0" smtClean="0"/>
          </a:p>
          <a:p>
            <a:r>
              <a:rPr lang="en-US" sz="1400" b="1" dirty="0" smtClean="0"/>
              <a:t>All</a:t>
            </a:r>
            <a:r>
              <a:rPr lang="en-US" sz="1400" b="1" dirty="0"/>
              <a:t>-Inclusive Facilities:</a:t>
            </a:r>
            <a:r>
              <a:rPr lang="en-US" sz="1400" dirty="0"/>
              <a:t> Down To Earth features </a:t>
            </a:r>
            <a:r>
              <a:rPr lang="en-US" sz="1400" dirty="0" smtClean="0"/>
              <a:t>a fully </a:t>
            </a:r>
            <a:r>
              <a:rPr lang="en-US" sz="1400" dirty="0"/>
              <a:t>equipped dining </a:t>
            </a:r>
            <a:r>
              <a:rPr lang="en-US" sz="1400" dirty="0" smtClean="0"/>
              <a:t>room, commercial kitchen, </a:t>
            </a:r>
            <a:r>
              <a:rPr lang="en-US" sz="1400" dirty="0"/>
              <a:t>and </a:t>
            </a:r>
            <a:r>
              <a:rPr lang="en-US" sz="1400" dirty="0" smtClean="0"/>
              <a:t>cozy dormitories</a:t>
            </a:r>
            <a:r>
              <a:rPr lang="en-US" sz="1400" dirty="0"/>
              <a:t>, seamlessly integrated with the natural landscape and gardens. This unique combination of amenities allows us to cater to the diverse needs of our guests, ensuring their comfort and enjoyment throughout their stay.</a:t>
            </a:r>
          </a:p>
          <a:p>
            <a:endParaRPr lang="en-US" sz="1400" dirty="0" smtClean="0"/>
          </a:p>
          <a:p>
            <a:r>
              <a:rPr lang="en-US" sz="1400" b="1" dirty="0" smtClean="0"/>
              <a:t>Competitive </a:t>
            </a:r>
            <a:r>
              <a:rPr lang="en-US" sz="1400" b="1" dirty="0"/>
              <a:t>Advantage:</a:t>
            </a:r>
            <a:r>
              <a:rPr lang="en-US" sz="1400" dirty="0"/>
              <a:t> By capitalizing on our distinctive offerings and prime location, we aim to establish ourselves as a leading competitor in the local hospitality industry. Our focus on providing unparalleled </a:t>
            </a:r>
            <a:r>
              <a:rPr lang="en-US" sz="1400" dirty="0" smtClean="0"/>
              <a:t>wellness and wilderness experiences with the comforts of modern life </a:t>
            </a:r>
            <a:r>
              <a:rPr lang="en-US" sz="1400" dirty="0"/>
              <a:t>sets us apart from other businesses in the area.</a:t>
            </a:r>
          </a:p>
          <a:p>
            <a:endParaRPr lang="en-US" sz="1400" dirty="0" smtClean="0"/>
          </a:p>
          <a:p>
            <a:r>
              <a:rPr lang="en-US" sz="1400" b="1" dirty="0" smtClean="0"/>
              <a:t>Business </a:t>
            </a:r>
            <a:r>
              <a:rPr lang="en-US" sz="1400" b="1" dirty="0"/>
              <a:t>Plan Objectives: </a:t>
            </a:r>
            <a:r>
              <a:rPr lang="en-US" sz="1400" dirty="0"/>
              <a:t>Our primary objective is to maximize the potential of </a:t>
            </a:r>
            <a:r>
              <a:rPr lang="en-US" sz="1400" dirty="0" smtClean="0"/>
              <a:t> this facility and it surrounding assets by </a:t>
            </a:r>
            <a:r>
              <a:rPr lang="en-US" sz="1400" dirty="0"/>
              <a:t>developing a comprehensive business plan that optimally utilizes its scenic beauty, event hosting capabilities, and outdoor recreational opportunities.</a:t>
            </a:r>
          </a:p>
        </p:txBody>
      </p:sp>
    </p:spTree>
    <p:extLst>
      <p:ext uri="{BB962C8B-B14F-4D97-AF65-F5344CB8AC3E}">
        <p14:creationId xmlns:p14="http://schemas.microsoft.com/office/powerpoint/2010/main" val="135775478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24714"/>
          </a:xfrm>
        </p:spPr>
        <p:txBody>
          <a:bodyPr>
            <a:normAutofit/>
          </a:bodyPr>
          <a:lstStyle/>
          <a:p>
            <a:r>
              <a:rPr lang="en-US" sz="2800" dirty="0" smtClean="0"/>
              <a:t>Vision and Mission Statement </a:t>
            </a:r>
            <a:endParaRPr lang="en-US" sz="2800" dirty="0"/>
          </a:p>
        </p:txBody>
      </p:sp>
      <p:sp>
        <p:nvSpPr>
          <p:cNvPr id="3" name="Content Placeholder 2"/>
          <p:cNvSpPr>
            <a:spLocks noGrp="1"/>
          </p:cNvSpPr>
          <p:nvPr>
            <p:ph idx="1"/>
          </p:nvPr>
        </p:nvSpPr>
        <p:spPr>
          <a:xfrm>
            <a:off x="457200" y="1191674"/>
            <a:ext cx="8229600" cy="4856090"/>
          </a:xfrm>
        </p:spPr>
        <p:txBody>
          <a:bodyPr>
            <a:normAutofit fontScale="25000" lnSpcReduction="20000"/>
          </a:bodyPr>
          <a:lstStyle/>
          <a:p>
            <a:pPr marL="0" indent="0">
              <a:buNone/>
            </a:pPr>
            <a:r>
              <a:rPr lang="en-US" sz="4900" b="1" dirty="0" smtClean="0"/>
              <a:t>Mission </a:t>
            </a:r>
            <a:r>
              <a:rPr lang="en-US" sz="4900" b="1" dirty="0"/>
              <a:t>Statement:</a:t>
            </a:r>
          </a:p>
          <a:p>
            <a:pPr marL="0" indent="0">
              <a:buNone/>
            </a:pPr>
            <a:r>
              <a:rPr lang="en-US" sz="4900" dirty="0"/>
              <a:t>At Down To Earth Catering and Tours, our mission is to curate unforgettable experiences that seamlessly blend natural beauty, exceptional hospitality, and adventurous exploration. We are committed to providing exceptional service, exquisite event hosting, and immersive kayaking tours, all set against the stunning backdrop of Mud Lake near Campbell River, BC. Our dedication to excellence and innovation ensures that every guest leaves with cherished memories and a deep connection to the breathtaking surroundings.  We strive to exceed expectations, enrich lives, and foster connections with both our community and the environment.  Through our own passion for nature, cooking and adventure we strive to enrich lives and inspire a profound appreciation for the wonders of nature.</a:t>
            </a:r>
            <a:endParaRPr lang="en-US" sz="4900" b="1" dirty="0"/>
          </a:p>
          <a:p>
            <a:pPr marL="0" indent="0">
              <a:buNone/>
            </a:pPr>
            <a:endParaRPr lang="en-US" sz="4900" b="1" dirty="0" smtClean="0"/>
          </a:p>
          <a:p>
            <a:pPr marL="0" indent="0">
              <a:buNone/>
            </a:pPr>
            <a:r>
              <a:rPr lang="en-US" sz="4900" b="1" dirty="0" smtClean="0"/>
              <a:t>Vision</a:t>
            </a:r>
            <a:r>
              <a:rPr lang="en-US" sz="4900" b="1" dirty="0"/>
              <a:t>:</a:t>
            </a:r>
          </a:p>
          <a:p>
            <a:pPr marL="0" indent="0">
              <a:buNone/>
            </a:pPr>
            <a:r>
              <a:rPr lang="en-US" sz="4900" dirty="0" smtClean="0"/>
              <a:t>Down </a:t>
            </a:r>
            <a:r>
              <a:rPr lang="en-US" sz="4900" dirty="0"/>
              <a:t>To Earth Catering and Tours seeks to redefine hospitality in the </a:t>
            </a:r>
            <a:r>
              <a:rPr lang="en-US" sz="4900" dirty="0" smtClean="0"/>
              <a:t>North Vancouver Island region </a:t>
            </a:r>
            <a:r>
              <a:rPr lang="en-US" sz="4900" dirty="0"/>
              <a:t>by seamlessly blending natural splendor with premium services and amenities. Through our commitment to excellence and innovation, we aspire to become the destination of choice for couples seeking a magical wedding experience, outdoor enthusiasts craving adventure, and guests desiring unforgettable memories in a breathtaking setting</a:t>
            </a:r>
            <a:r>
              <a:rPr lang="en-US" sz="4900" dirty="0" smtClean="0"/>
              <a:t>.</a:t>
            </a:r>
          </a:p>
          <a:p>
            <a:pPr marL="0" indent="0">
              <a:buNone/>
            </a:pPr>
            <a:endParaRPr lang="en-US" sz="4900" dirty="0"/>
          </a:p>
          <a:p>
            <a:pPr marL="0" indent="0">
              <a:buNone/>
            </a:pPr>
            <a:r>
              <a:rPr lang="en-US" sz="4900" dirty="0"/>
              <a:t>In summary, Down To Earth Catering and </a:t>
            </a:r>
            <a:r>
              <a:rPr lang="en-US" sz="4900" dirty="0" smtClean="0"/>
              <a:t> Adventure Tours </a:t>
            </a:r>
            <a:r>
              <a:rPr lang="en-US" sz="4900" dirty="0"/>
              <a:t>represents a unique and compelling opportunity to create a thriving business that celebrates the beauty of nature while providing exceptional hospitality services. With a strategic focus on leveraging our prime location and diverse offerings, we are poised to capture the hearts and imaginations of our clientele, establishing ourselves as a leader in the local market and beyond.</a:t>
            </a:r>
          </a:p>
          <a:p>
            <a:endParaRPr lang="en-US" dirty="0"/>
          </a:p>
        </p:txBody>
      </p:sp>
    </p:spTree>
    <p:extLst>
      <p:ext uri="{BB962C8B-B14F-4D97-AF65-F5344CB8AC3E}">
        <p14:creationId xmlns:p14="http://schemas.microsoft.com/office/powerpoint/2010/main" val="3149658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598" y="457200"/>
            <a:ext cx="6013030" cy="648234"/>
          </a:xfrm>
        </p:spPr>
        <p:txBody>
          <a:bodyPr>
            <a:normAutofit/>
          </a:bodyPr>
          <a:lstStyle/>
          <a:p>
            <a:r>
              <a:rPr lang="en-CA" sz="3200" dirty="0"/>
              <a:t>Description of Farm + Catering</a:t>
            </a:r>
            <a:endParaRPr lang="en-US" sz="3200" dirty="0"/>
          </a:p>
        </p:txBody>
      </p:sp>
      <p:sp>
        <p:nvSpPr>
          <p:cNvPr id="3" name="TextBox 2"/>
          <p:cNvSpPr txBox="1"/>
          <p:nvPr/>
        </p:nvSpPr>
        <p:spPr>
          <a:xfrm>
            <a:off x="470380" y="1270073"/>
            <a:ext cx="8474688" cy="4001095"/>
          </a:xfrm>
          <a:prstGeom prst="rect">
            <a:avLst/>
          </a:prstGeom>
          <a:noFill/>
        </p:spPr>
        <p:txBody>
          <a:bodyPr wrap="square" rtlCol="0">
            <a:spAutoFit/>
          </a:bodyPr>
          <a:lstStyle/>
          <a:p>
            <a:r>
              <a:rPr lang="en-US" sz="1600" dirty="0"/>
              <a:t>Down To Earth Catering and Tours is a proposed joint business operation seeking to start a small business for catering weddings and other special events, as well as providing scenic kayaking tours. On this 16 acre plot of land, the buildings already present would provide a foundation for executing this vision. </a:t>
            </a:r>
            <a:endParaRPr lang="en-US" sz="1600" dirty="0" smtClean="0"/>
          </a:p>
          <a:p>
            <a:endParaRPr lang="en-US" sz="1600" dirty="0"/>
          </a:p>
          <a:p>
            <a:r>
              <a:rPr lang="en-US" sz="1600" dirty="0" smtClean="0"/>
              <a:t>Performing </a:t>
            </a:r>
            <a:r>
              <a:rPr lang="en-US" sz="1600" dirty="0"/>
              <a:t>weddings and receptions also benefits the nearby community of Campbell River, promoting other small businesses in the area. Namely small local farms and ranches, the farmer's market itself, as well as the businesses that all the clients will be using during the days of any events. Since this will be a destination for people throughout Vancouver Island and the mainland (and potentially beyond),  this will mean another draw for Campbell River as far as exposure and patronage to any and all tourism businesses and commercial shops</a:t>
            </a:r>
            <a:r>
              <a:rPr lang="en-US" sz="1600" dirty="0" smtClean="0"/>
              <a:t>.</a:t>
            </a:r>
          </a:p>
          <a:p>
            <a:endParaRPr lang="en-US" sz="1600" dirty="0"/>
          </a:p>
          <a:p>
            <a:r>
              <a:rPr lang="en-US" sz="1600" dirty="0" smtClean="0"/>
              <a:t>Down </a:t>
            </a:r>
            <a:r>
              <a:rPr lang="en-US" sz="1600" dirty="0"/>
              <a:t>To Earth Catering and Tours would also be promoting several local businesses as they would be in close contact with wedding planners, churches, florists, photographers, and local wineries and breweries. </a:t>
            </a:r>
          </a:p>
          <a:p>
            <a:endParaRPr lang="en-US" sz="1400" dirty="0"/>
          </a:p>
        </p:txBody>
      </p:sp>
    </p:spTree>
    <p:extLst>
      <p:ext uri="{BB962C8B-B14F-4D97-AF65-F5344CB8AC3E}">
        <p14:creationId xmlns:p14="http://schemas.microsoft.com/office/powerpoint/2010/main" val="247260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56617" y="766565"/>
            <a:ext cx="8067025" cy="5232202"/>
          </a:xfrm>
          <a:prstGeom prst="rect">
            <a:avLst/>
          </a:prstGeom>
          <a:noFill/>
        </p:spPr>
        <p:txBody>
          <a:bodyPr wrap="square" rtlCol="0">
            <a:spAutoFit/>
          </a:bodyPr>
          <a:lstStyle/>
          <a:p>
            <a:r>
              <a:rPr lang="en-US" sz="1600" dirty="0"/>
              <a:t>Weddings and other events would be held indoors in the dining room facilities and possibly the gymnasium for dances, and held outdoors in proposed scenic landscaped areas overlooking the lake. A level, grassy area </a:t>
            </a:r>
            <a:r>
              <a:rPr lang="en-US" sz="1600" dirty="0" smtClean="0"/>
              <a:t>once used </a:t>
            </a:r>
            <a:r>
              <a:rPr lang="en-US" sz="1600" dirty="0"/>
              <a:t>for a baseball diamond </a:t>
            </a:r>
            <a:r>
              <a:rPr lang="en-US" sz="1600" dirty="0" smtClean="0"/>
              <a:t>can </a:t>
            </a:r>
            <a:r>
              <a:rPr lang="en-US" sz="1600" dirty="0"/>
              <a:t>be utilized and turned into a landscaped </a:t>
            </a:r>
            <a:r>
              <a:rPr lang="en-US" sz="1600" dirty="0" smtClean="0"/>
              <a:t>garden</a:t>
            </a:r>
            <a:r>
              <a:rPr lang="en-US" sz="1600" dirty="0"/>
              <a:t> </a:t>
            </a:r>
            <a:r>
              <a:rPr lang="en-US" sz="1600" dirty="0" smtClean="0"/>
              <a:t>and farm to provide a Farm-To-Table experience for our guests.</a:t>
            </a:r>
          </a:p>
          <a:p>
            <a:endParaRPr lang="en-US" sz="1600" dirty="0"/>
          </a:p>
          <a:p>
            <a:r>
              <a:rPr lang="en-US" sz="1600" dirty="0" smtClean="0"/>
              <a:t>On outdoor pergola and wedding arch would be built in front of the lake for lakeside ceremonies.  </a:t>
            </a:r>
          </a:p>
          <a:p>
            <a:endParaRPr lang="en-US" sz="1600" dirty="0"/>
          </a:p>
          <a:p>
            <a:r>
              <a:rPr lang="en-US" sz="1600" dirty="0" smtClean="0"/>
              <a:t>The onsite dorm rooms would </a:t>
            </a:r>
            <a:r>
              <a:rPr lang="en-US" sz="1600" dirty="0"/>
              <a:t>provide accommodation for up to 40-60 guests as well as a special proposed bridal suite for couples or other VIP's</a:t>
            </a:r>
            <a:r>
              <a:rPr lang="en-US" sz="1600" dirty="0" smtClean="0"/>
              <a:t>.</a:t>
            </a:r>
          </a:p>
          <a:p>
            <a:endParaRPr lang="en-US" sz="1600" dirty="0"/>
          </a:p>
          <a:p>
            <a:r>
              <a:rPr lang="en-US" sz="1600" dirty="0" smtClean="0"/>
              <a:t>Indoor amenities would include a </a:t>
            </a:r>
            <a:r>
              <a:rPr lang="en-US" sz="1600" dirty="0"/>
              <a:t>communal game room as well as a comfortable lounge and gathering </a:t>
            </a:r>
            <a:r>
              <a:rPr lang="en-US" sz="1600" dirty="0" smtClean="0"/>
              <a:t>area, yoga studio, gym and library . </a:t>
            </a:r>
            <a:r>
              <a:rPr lang="en-US" sz="1600" dirty="0"/>
              <a:t>There will be a number of amenities for outdoor activities as </a:t>
            </a:r>
            <a:r>
              <a:rPr lang="en-US" sz="1600" dirty="0" smtClean="0"/>
              <a:t>well.  An </a:t>
            </a:r>
            <a:r>
              <a:rPr lang="en-US" sz="1600" dirty="0"/>
              <a:t>expanded dock area for lake side lounging and swimming. There is also a tennis court, as well as a basketball and street hockey court already </a:t>
            </a:r>
            <a:r>
              <a:rPr lang="en-US" sz="1600" dirty="0" smtClean="0"/>
              <a:t>established on site. </a:t>
            </a:r>
          </a:p>
          <a:p>
            <a:endParaRPr lang="en-US" sz="1600" dirty="0"/>
          </a:p>
          <a:p>
            <a:r>
              <a:rPr lang="en-US" sz="1600" dirty="0" smtClean="0"/>
              <a:t>Throughout </a:t>
            </a:r>
            <a:r>
              <a:rPr lang="en-US" sz="1600" dirty="0"/>
              <a:t>their stay, guests will be treated to meals prepared in our commercial kitchen, and served either in our communal dining room or possibly delivered to their dorm buildings. The kitchen will be more than adequate to handle these personal meals as well as preparing for large events of dozens of people. </a:t>
            </a:r>
          </a:p>
          <a:p>
            <a:endParaRPr lang="en-US" sz="1400" dirty="0"/>
          </a:p>
        </p:txBody>
      </p:sp>
      <p:sp>
        <p:nvSpPr>
          <p:cNvPr id="4" name="TextBox 3"/>
          <p:cNvSpPr txBox="1"/>
          <p:nvPr/>
        </p:nvSpPr>
        <p:spPr>
          <a:xfrm>
            <a:off x="3802243" y="281382"/>
            <a:ext cx="1533090" cy="461665"/>
          </a:xfrm>
          <a:prstGeom prst="rect">
            <a:avLst/>
          </a:prstGeom>
          <a:noFill/>
        </p:spPr>
        <p:txBody>
          <a:bodyPr wrap="square" rtlCol="0">
            <a:spAutoFit/>
          </a:bodyPr>
          <a:lstStyle/>
          <a:p>
            <a:pPr algn="ctr"/>
            <a:r>
              <a:rPr lang="en-US" sz="2400" dirty="0" smtClean="0"/>
              <a:t>Logistics</a:t>
            </a:r>
            <a:endParaRPr lang="en-US" sz="2400" dirty="0"/>
          </a:p>
        </p:txBody>
      </p:sp>
    </p:spTree>
    <p:extLst>
      <p:ext uri="{BB962C8B-B14F-4D97-AF65-F5344CB8AC3E}">
        <p14:creationId xmlns:p14="http://schemas.microsoft.com/office/powerpoint/2010/main" val="347176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8466" y="368478"/>
            <a:ext cx="8059184" cy="5816978"/>
          </a:xfrm>
          <a:prstGeom prst="rect">
            <a:avLst/>
          </a:prstGeom>
          <a:noFill/>
        </p:spPr>
        <p:txBody>
          <a:bodyPr wrap="square" rtlCol="0">
            <a:spAutoFit/>
          </a:bodyPr>
          <a:lstStyle/>
          <a:p>
            <a:r>
              <a:rPr lang="en-US" sz="1600" dirty="0"/>
              <a:t>To add to the unique value of this property, it is located near several recreational areas and lakes, a provincial park, hiking and bicycle trails, scenic lookouts, whale watching and helicopter tour companies, and other visitor attractions. The beauty of this destination lies in its rural, open vistas, and quiet natural surroundings. These would be showcased directly through </a:t>
            </a:r>
            <a:r>
              <a:rPr lang="en-US" sz="1600" dirty="0" smtClean="0"/>
              <a:t>hiking and kayaking </a:t>
            </a:r>
            <a:r>
              <a:rPr lang="en-US" sz="1600" dirty="0"/>
              <a:t>tours. </a:t>
            </a:r>
            <a:endParaRPr lang="en-US" sz="1600" dirty="0" smtClean="0"/>
          </a:p>
          <a:p>
            <a:endParaRPr lang="en-US" sz="1600" dirty="0"/>
          </a:p>
          <a:p>
            <a:r>
              <a:rPr lang="en-US" sz="1600" dirty="0" smtClean="0"/>
              <a:t>The </a:t>
            </a:r>
            <a:r>
              <a:rPr lang="en-US" sz="1600" dirty="0"/>
              <a:t>property is located on Mud Lake which is the starting point of a chain of pristine lakes that can all be easily accessed by a kayak. These tours would be accessible to the general public as well as any guests of held events, possibly at a discounted rate. Food and lodging would be provided for these tours as well. Beginning with a full breakfast, prepared lunches, and full dinner</a:t>
            </a:r>
            <a:r>
              <a:rPr lang="en-US" sz="1600" dirty="0" smtClean="0"/>
              <a:t>.</a:t>
            </a:r>
            <a:endParaRPr lang="en-US" sz="1600" b="1" dirty="0" smtClean="0"/>
          </a:p>
          <a:p>
            <a:endParaRPr lang="en-US" sz="1600" b="1" dirty="0"/>
          </a:p>
          <a:p>
            <a:r>
              <a:rPr lang="en-US" sz="1600" b="1" dirty="0" smtClean="0"/>
              <a:t>Event Concepts we are most interested in hosting:</a:t>
            </a:r>
          </a:p>
          <a:p>
            <a:endParaRPr lang="en-US" sz="1600" b="1" dirty="0" smtClean="0"/>
          </a:p>
          <a:p>
            <a:pPr marL="285750" indent="-285750">
              <a:buFontTx/>
              <a:buChar char="-"/>
            </a:pPr>
            <a:r>
              <a:rPr lang="en-US" sz="1600" b="1" dirty="0" smtClean="0"/>
              <a:t>Weddings</a:t>
            </a:r>
          </a:p>
          <a:p>
            <a:pPr marL="285750" indent="-285750">
              <a:buFontTx/>
              <a:buChar char="-"/>
            </a:pPr>
            <a:r>
              <a:rPr lang="en-US" sz="1600" b="1" dirty="0" smtClean="0"/>
              <a:t>Kayaking Tours </a:t>
            </a:r>
          </a:p>
          <a:p>
            <a:pPr marL="285750" indent="-285750">
              <a:buFontTx/>
              <a:buChar char="-"/>
            </a:pPr>
            <a:r>
              <a:rPr lang="en-US" sz="1600" b="1" dirty="0" smtClean="0"/>
              <a:t>Survivalists Camps</a:t>
            </a:r>
          </a:p>
          <a:p>
            <a:pPr marL="285750" indent="-285750">
              <a:buFontTx/>
              <a:buChar char="-"/>
            </a:pPr>
            <a:r>
              <a:rPr lang="en-US" sz="1600" b="1" dirty="0" smtClean="0"/>
              <a:t>Farm to Table Events</a:t>
            </a:r>
          </a:p>
          <a:p>
            <a:pPr marL="285750" indent="-285750">
              <a:buFontTx/>
              <a:buChar char="-"/>
            </a:pPr>
            <a:r>
              <a:rPr lang="en-US" sz="1600" b="1" dirty="0" smtClean="0"/>
              <a:t>Forest Foraging to Table Workshops</a:t>
            </a:r>
          </a:p>
          <a:p>
            <a:pPr marL="285750" indent="-285750">
              <a:buFontTx/>
              <a:buChar char="-"/>
            </a:pPr>
            <a:r>
              <a:rPr lang="en-US" sz="1600" b="1" dirty="0" smtClean="0"/>
              <a:t>Fishing, Hunting + Archery Camps</a:t>
            </a:r>
          </a:p>
          <a:p>
            <a:pPr marL="285750" indent="-285750">
              <a:buFontTx/>
              <a:buChar char="-"/>
            </a:pPr>
            <a:r>
              <a:rPr lang="en-US" sz="1600" b="1" dirty="0" smtClean="0"/>
              <a:t>Cooking Classes</a:t>
            </a:r>
          </a:p>
          <a:p>
            <a:endParaRPr lang="en-US" dirty="0"/>
          </a:p>
          <a:p>
            <a:endParaRPr lang="en-US" dirty="0"/>
          </a:p>
        </p:txBody>
      </p:sp>
    </p:spTree>
    <p:extLst>
      <p:ext uri="{BB962C8B-B14F-4D97-AF65-F5344CB8AC3E}">
        <p14:creationId xmlns:p14="http://schemas.microsoft.com/office/powerpoint/2010/main" val="733914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4442" y="491042"/>
            <a:ext cx="3606251" cy="828553"/>
          </a:xfrm>
        </p:spPr>
        <p:txBody>
          <a:bodyPr>
            <a:normAutofit fontScale="90000"/>
          </a:bodyPr>
          <a:lstStyle/>
          <a:p>
            <a:r>
              <a:rPr lang="en-US" sz="3600" b="1" dirty="0"/>
              <a:t>Market Analysis</a:t>
            </a:r>
            <a:r>
              <a:rPr lang="en-US" dirty="0"/>
              <a:t/>
            </a:r>
            <a:br>
              <a:rPr lang="en-US" dirty="0"/>
            </a:br>
            <a:endParaRPr lang="en-US" dirty="0"/>
          </a:p>
        </p:txBody>
      </p:sp>
      <p:sp>
        <p:nvSpPr>
          <p:cNvPr id="3" name="TextBox 2"/>
          <p:cNvSpPr txBox="1"/>
          <p:nvPr/>
        </p:nvSpPr>
        <p:spPr>
          <a:xfrm>
            <a:off x="580136" y="1403352"/>
            <a:ext cx="7816155" cy="4801315"/>
          </a:xfrm>
          <a:prstGeom prst="rect">
            <a:avLst/>
          </a:prstGeom>
          <a:noFill/>
        </p:spPr>
        <p:txBody>
          <a:bodyPr wrap="square" rtlCol="0">
            <a:spAutoFit/>
          </a:bodyPr>
          <a:lstStyle/>
          <a:p>
            <a:endParaRPr lang="en-US" dirty="0"/>
          </a:p>
          <a:p>
            <a:r>
              <a:rPr lang="en-US" dirty="0"/>
              <a:t>There is a definite need for capable indoor as well as natural outdoor venues for weddings and receptions in the North Vancouver Island area.  There are currently a limited number of facilities where these events can be held. Among those facilities there are only two in the area that can </a:t>
            </a:r>
            <a:r>
              <a:rPr lang="en-US" dirty="0" smtClean="0"/>
              <a:t>accommodate </a:t>
            </a:r>
            <a:r>
              <a:rPr lang="en-US" dirty="0"/>
              <a:t>more than 30 guests as well as providing them lodging, event space, and catering all in one location. These locations are in high demand and fully booked year after year giving no other alternatives to those looking for venue space. </a:t>
            </a:r>
            <a:endParaRPr lang="en-US" dirty="0" smtClean="0"/>
          </a:p>
          <a:p>
            <a:endParaRPr lang="en-US" dirty="0"/>
          </a:p>
          <a:p>
            <a:r>
              <a:rPr lang="en-US" dirty="0" smtClean="0"/>
              <a:t>Down </a:t>
            </a:r>
            <a:r>
              <a:rPr lang="en-US" dirty="0"/>
              <a:t>To Earth Catering and Tours is unique, having the ability to provide both indoor and outdoor facilities for the bride and groom as well as lodging for several guests. Yet we will also have kayaking tours, guided nature walks, </a:t>
            </a:r>
            <a:r>
              <a:rPr lang="en-US" dirty="0" smtClean="0"/>
              <a:t>and holistic treatments  available </a:t>
            </a:r>
            <a:r>
              <a:rPr lang="en-US" dirty="0"/>
              <a:t>to supplement our unique business. There are no currently established kayaking tours set up along the lakes providing a new experience for everyone new to the area, as well as many residents. All of these individual services are already in high demand and we will be providing them in one warm inviting location. </a:t>
            </a:r>
          </a:p>
        </p:txBody>
      </p:sp>
    </p:spTree>
    <p:extLst>
      <p:ext uri="{BB962C8B-B14F-4D97-AF65-F5344CB8AC3E}">
        <p14:creationId xmlns:p14="http://schemas.microsoft.com/office/powerpoint/2010/main" val="3024802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806924"/>
          </a:xfrm>
        </p:spPr>
        <p:txBody>
          <a:bodyPr>
            <a:noAutofit/>
          </a:bodyPr>
          <a:lstStyle/>
          <a:p>
            <a:pPr algn="l"/>
            <a:r>
              <a:rPr lang="en-US" sz="1400" b="1" dirty="0">
                <a:latin typeface="+mn-lt"/>
              </a:rPr>
              <a:t>The </a:t>
            </a:r>
            <a:r>
              <a:rPr lang="en-US" sz="1400" b="1" dirty="0" smtClean="0">
                <a:latin typeface="+mn-lt"/>
              </a:rPr>
              <a:t>Market </a:t>
            </a:r>
            <a:r>
              <a:rPr lang="en-US" sz="1400" b="1" dirty="0">
                <a:latin typeface="+mn-lt"/>
              </a:rPr>
              <a:t>A</a:t>
            </a:r>
            <a:r>
              <a:rPr lang="en-US" sz="1400" b="1" dirty="0" smtClean="0">
                <a:latin typeface="+mn-lt"/>
              </a:rPr>
              <a:t>nalysis </a:t>
            </a:r>
            <a:r>
              <a:rPr lang="en-US" sz="1400" b="1" dirty="0">
                <a:latin typeface="+mn-lt"/>
              </a:rPr>
              <a:t>for this business encompasses several key factors:</a:t>
            </a:r>
            <a:br>
              <a:rPr lang="en-US" sz="1400" b="1" dirty="0">
                <a:latin typeface="+mn-lt"/>
              </a:rPr>
            </a:br>
            <a:r>
              <a:rPr lang="en-US" sz="1400" dirty="0" smtClean="0">
                <a:latin typeface="+mn-lt"/>
              </a:rPr>
              <a:t/>
            </a:r>
            <a:br>
              <a:rPr lang="en-US" sz="1400" dirty="0" smtClean="0">
                <a:latin typeface="+mn-lt"/>
              </a:rPr>
            </a:br>
            <a:r>
              <a:rPr lang="en-US" sz="1400" b="1" dirty="0" smtClean="0">
                <a:latin typeface="+mn-lt"/>
              </a:rPr>
              <a:t>Demographics</a:t>
            </a:r>
            <a:r>
              <a:rPr lang="en-US" sz="1400" b="1" dirty="0">
                <a:latin typeface="+mn-lt"/>
              </a:rPr>
              <a:t>: </a:t>
            </a:r>
            <a:r>
              <a:rPr lang="en-US" sz="1400" b="1" dirty="0" smtClean="0">
                <a:latin typeface="+mn-lt"/>
              </a:rPr>
              <a:t/>
            </a:r>
            <a:br>
              <a:rPr lang="en-US" sz="1400" b="1" dirty="0" smtClean="0">
                <a:latin typeface="+mn-lt"/>
              </a:rPr>
            </a:br>
            <a:r>
              <a:rPr lang="en-US" sz="1400" dirty="0" smtClean="0">
                <a:latin typeface="+mn-lt"/>
              </a:rPr>
              <a:t>The </a:t>
            </a:r>
            <a:r>
              <a:rPr lang="en-US" sz="1400" dirty="0">
                <a:latin typeface="+mn-lt"/>
              </a:rPr>
              <a:t>target demographic for Down To Earth includes couples planning weddings and receptions, outdoor enthusiasts seeking adventure, and tourists looking for unique experiences in natural settings. Campbell River and its surrounding areas attract visitors of all ages, with a particular appeal to eco-conscious travelers and those seeking rustic charm.</a:t>
            </a:r>
            <a:br>
              <a:rPr lang="en-US" sz="1400" dirty="0">
                <a:latin typeface="+mn-lt"/>
              </a:rPr>
            </a:br>
            <a:r>
              <a:rPr lang="en-US" sz="1400" dirty="0" smtClean="0">
                <a:latin typeface="+mn-lt"/>
              </a:rPr>
              <a:t/>
            </a:r>
            <a:br>
              <a:rPr lang="en-US" sz="1400" dirty="0" smtClean="0">
                <a:latin typeface="+mn-lt"/>
              </a:rPr>
            </a:br>
            <a:r>
              <a:rPr lang="en-US" sz="1400" b="1" dirty="0" smtClean="0">
                <a:latin typeface="+mn-lt"/>
              </a:rPr>
              <a:t>Competitive </a:t>
            </a:r>
            <a:r>
              <a:rPr lang="en-US" sz="1400" b="1" dirty="0">
                <a:latin typeface="+mn-lt"/>
              </a:rPr>
              <a:t>Landscape: </a:t>
            </a:r>
            <a:r>
              <a:rPr lang="en-US" sz="1400" b="1" dirty="0" smtClean="0">
                <a:latin typeface="+mn-lt"/>
              </a:rPr>
              <a:t/>
            </a:r>
            <a:br>
              <a:rPr lang="en-US" sz="1400" b="1" dirty="0" smtClean="0">
                <a:latin typeface="+mn-lt"/>
              </a:rPr>
            </a:br>
            <a:r>
              <a:rPr lang="en-US" sz="1400" dirty="0" smtClean="0">
                <a:latin typeface="+mn-lt"/>
              </a:rPr>
              <a:t>While </a:t>
            </a:r>
            <a:r>
              <a:rPr lang="en-US" sz="1400" dirty="0">
                <a:latin typeface="+mn-lt"/>
              </a:rPr>
              <a:t>Campbell River boasts several established hospitality businesses, including event venues and tour operators, there remains an opportunity for a business like Down To Earth to carve out a niche by offering a unique blend of event hosting, outdoor activities</a:t>
            </a:r>
            <a:r>
              <a:rPr lang="en-US" sz="1400" dirty="0" smtClean="0">
                <a:latin typeface="+mn-lt"/>
              </a:rPr>
              <a:t>, accommodation and catering all within the scenic beauty of Mud Lake. </a:t>
            </a:r>
            <a:r>
              <a:rPr lang="en-US" sz="1400" dirty="0">
                <a:latin typeface="+mn-lt"/>
              </a:rPr>
              <a:t>By focusing on all-inclusive services and leveraging the natural assets </a:t>
            </a:r>
            <a:r>
              <a:rPr lang="en-US" sz="1400" dirty="0" smtClean="0">
                <a:latin typeface="+mn-lt"/>
              </a:rPr>
              <a:t>of the area</a:t>
            </a:r>
            <a:r>
              <a:rPr lang="en-US" sz="1400" dirty="0">
                <a:latin typeface="+mn-lt"/>
              </a:rPr>
              <a:t>, the business can differentiate itself from competitors.</a:t>
            </a:r>
            <a:br>
              <a:rPr lang="en-US" sz="1400" dirty="0">
                <a:latin typeface="+mn-lt"/>
              </a:rPr>
            </a:br>
            <a:r>
              <a:rPr lang="en-US" sz="1400" dirty="0">
                <a:latin typeface="+mn-lt"/>
              </a:rPr>
              <a:t/>
            </a:r>
            <a:br>
              <a:rPr lang="en-US" sz="1400" dirty="0">
                <a:latin typeface="+mn-lt"/>
              </a:rPr>
            </a:br>
            <a:r>
              <a:rPr lang="en-US" sz="1400" b="1" dirty="0" smtClean="0">
                <a:latin typeface="+mn-lt"/>
              </a:rPr>
              <a:t>Industry </a:t>
            </a:r>
            <a:r>
              <a:rPr lang="en-US" sz="1400" b="1" dirty="0">
                <a:latin typeface="+mn-lt"/>
              </a:rPr>
              <a:t>Trends: </a:t>
            </a:r>
            <a:r>
              <a:rPr lang="en-US" sz="1400" b="1" dirty="0" smtClean="0">
                <a:latin typeface="+mn-lt"/>
              </a:rPr>
              <a:t/>
            </a:r>
            <a:br>
              <a:rPr lang="en-US" sz="1400" b="1" dirty="0" smtClean="0">
                <a:latin typeface="+mn-lt"/>
              </a:rPr>
            </a:br>
            <a:r>
              <a:rPr lang="en-US" sz="1400" dirty="0" smtClean="0">
                <a:latin typeface="+mn-lt"/>
              </a:rPr>
              <a:t>The </a:t>
            </a:r>
            <a:r>
              <a:rPr lang="en-US" sz="1400" dirty="0">
                <a:latin typeface="+mn-lt"/>
              </a:rPr>
              <a:t>tourism industry in British Columbia is experiencing steady growth, driven by factors such as increased interest in outdoor recreation, eco-tourism, and destination weddings. Moreover, there is a growing demand for authentic, experiential travel opportunities that allow guests to connect with nature and local culture. </a:t>
            </a:r>
            <a:r>
              <a:rPr lang="en-US" sz="1400" dirty="0" smtClean="0">
                <a:latin typeface="+mn-lt"/>
              </a:rPr>
              <a:t/>
            </a:r>
            <a:br>
              <a:rPr lang="en-US" sz="1400" dirty="0" smtClean="0">
                <a:latin typeface="+mn-lt"/>
              </a:rPr>
            </a:br>
            <a:r>
              <a:rPr lang="en-US" sz="1400" dirty="0" smtClean="0">
                <a:latin typeface="+mn-lt"/>
              </a:rPr>
              <a:t>Eco-tourism is a $5 Billion dollar industry in British Columbia making up almost 2% of our overall economy.</a:t>
            </a:r>
            <a:r>
              <a:rPr lang="en-US" sz="1400" dirty="0">
                <a:latin typeface="+mn-lt"/>
              </a:rPr>
              <a:t/>
            </a:r>
            <a:br>
              <a:rPr lang="en-US" sz="1400" dirty="0">
                <a:latin typeface="+mn-lt"/>
              </a:rPr>
            </a:br>
            <a:r>
              <a:rPr lang="en-US" sz="1400" dirty="0" smtClean="0">
                <a:latin typeface="+mn-lt"/>
              </a:rPr>
              <a:t/>
            </a:r>
            <a:br>
              <a:rPr lang="en-US" sz="1400" dirty="0" smtClean="0">
                <a:latin typeface="+mn-lt"/>
              </a:rPr>
            </a:br>
            <a:r>
              <a:rPr lang="en-US" sz="1400" dirty="0" smtClean="0">
                <a:latin typeface="+mn-lt"/>
              </a:rPr>
              <a:t>Down </a:t>
            </a:r>
            <a:r>
              <a:rPr lang="en-US" sz="1400" dirty="0">
                <a:latin typeface="+mn-lt"/>
              </a:rPr>
              <a:t>To Earth is well-positioned to capitalize on these trends by offering immersive experiences that cater to the preferences of modern travelers.</a:t>
            </a:r>
            <a:br>
              <a:rPr lang="en-US" sz="1400" dirty="0">
                <a:latin typeface="+mn-lt"/>
              </a:rPr>
            </a:br>
            <a:r>
              <a:rPr lang="en-US" sz="1400" dirty="0" smtClean="0">
                <a:latin typeface="+mn-lt"/>
              </a:rPr>
              <a:t/>
            </a:r>
            <a:br>
              <a:rPr lang="en-US" sz="1400" dirty="0" smtClean="0">
                <a:latin typeface="+mn-lt"/>
              </a:rPr>
            </a:br>
            <a:endParaRPr lang="en-US" sz="1400" dirty="0">
              <a:latin typeface="+mn-lt"/>
            </a:endParaRPr>
          </a:p>
        </p:txBody>
      </p:sp>
    </p:spTree>
    <p:extLst>
      <p:ext uri="{BB962C8B-B14F-4D97-AF65-F5344CB8AC3E}">
        <p14:creationId xmlns:p14="http://schemas.microsoft.com/office/powerpoint/2010/main" val="3782619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5461965"/>
          </a:xfrm>
        </p:spPr>
        <p:txBody>
          <a:bodyPr>
            <a:noAutofit/>
          </a:bodyPr>
          <a:lstStyle/>
          <a:p>
            <a:pPr algn="l"/>
            <a:r>
              <a:rPr lang="en-US" sz="1600" b="1" dirty="0"/>
              <a:t>Market Potential: </a:t>
            </a:r>
            <a:r>
              <a:rPr lang="en-US" sz="1600" b="1" dirty="0" smtClean="0"/>
              <a:t/>
            </a:r>
            <a:br>
              <a:rPr lang="en-US" sz="1600" b="1" dirty="0" smtClean="0"/>
            </a:br>
            <a:r>
              <a:rPr lang="en-US" sz="1600" dirty="0" smtClean="0"/>
              <a:t>The </a:t>
            </a:r>
            <a:r>
              <a:rPr lang="en-US" sz="1600" dirty="0"/>
              <a:t>potential market for Down To Earth </a:t>
            </a:r>
            <a:r>
              <a:rPr lang="en-US" sz="1600" dirty="0" smtClean="0"/>
              <a:t>Farm + Catering encompasses </a:t>
            </a:r>
            <a:r>
              <a:rPr lang="en-US" sz="1600" dirty="0"/>
              <a:t>not only local residents planning events but also tourists visiting the Campbell River area for leisure or business purposes. Destination weddings, in particular, represent a lucrative segment, as couples from across Canada and beyond seek picturesque settings for their special day. Additionally, the popularity of kayaking and outdoor adventures among travelers provides a steady stream of potential customers for the business's tour offerings.</a:t>
            </a:r>
            <a:br>
              <a:rPr lang="en-US" sz="1600" dirty="0"/>
            </a:br>
            <a:r>
              <a:rPr lang="en-US" sz="1600" dirty="0"/>
              <a:t/>
            </a:r>
            <a:br>
              <a:rPr lang="en-US" sz="1600" dirty="0"/>
            </a:br>
            <a:r>
              <a:rPr lang="en-US" sz="1600" b="1" dirty="0" smtClean="0"/>
              <a:t>Regulatory </a:t>
            </a:r>
            <a:r>
              <a:rPr lang="en-US" sz="1600" b="1" dirty="0"/>
              <a:t>Considerations</a:t>
            </a:r>
            <a:r>
              <a:rPr lang="en-US" sz="1600" b="1" dirty="0" smtClean="0"/>
              <a:t>:</a:t>
            </a:r>
            <a:br>
              <a:rPr lang="en-US" sz="1600" b="1" dirty="0" smtClean="0"/>
            </a:br>
            <a:r>
              <a:rPr lang="en-US" sz="1600" dirty="0" smtClean="0"/>
              <a:t>As </a:t>
            </a:r>
            <a:r>
              <a:rPr lang="en-US" sz="1600" dirty="0"/>
              <a:t>with any business in the hospitality and tourism industry, Down To Earth must comply with relevant regulations and licensing requirements, including those related to food service, event hosting, and outdoor recreation. Ensuring adherence to these regulations is essential for maintaining the business's reputation and credibility within the local community.</a:t>
            </a:r>
            <a:br>
              <a:rPr lang="en-US" sz="1600" dirty="0"/>
            </a:br>
            <a:r>
              <a:rPr lang="en-US" sz="1600" dirty="0" smtClean="0"/>
              <a:t/>
            </a:r>
            <a:br>
              <a:rPr lang="en-US" sz="1600" dirty="0" smtClean="0"/>
            </a:br>
            <a:r>
              <a:rPr lang="en-US" sz="1600" dirty="0" smtClean="0"/>
              <a:t>In </a:t>
            </a:r>
            <a:r>
              <a:rPr lang="en-US" sz="1600" dirty="0"/>
              <a:t>conclusion, the market analysis indicates a favorable environment for the establishment and growth of Down To Earth Catering and Tours</a:t>
            </a:r>
            <a:r>
              <a:rPr lang="en-US" sz="1600" dirty="0" smtClean="0"/>
              <a:t>.  By utilizing our teams highly diverse skillset to  capitalize </a:t>
            </a:r>
            <a:r>
              <a:rPr lang="en-US" sz="1600" dirty="0"/>
              <a:t>on the region's natural beauty, catering to the evolving preferences of travelers, and offering unique experiences that set it apart from competitors, the business has the potential to thrive in the Campbell River market and beyond.</a:t>
            </a:r>
            <a:br>
              <a:rPr lang="en-US" sz="1600" dirty="0"/>
            </a:br>
            <a:endParaRPr lang="en-US" sz="1600" dirty="0"/>
          </a:p>
        </p:txBody>
      </p:sp>
    </p:spTree>
    <p:extLst>
      <p:ext uri="{BB962C8B-B14F-4D97-AF65-F5344CB8AC3E}">
        <p14:creationId xmlns:p14="http://schemas.microsoft.com/office/powerpoint/2010/main" val="577487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584"/>
            <a:ext cx="8229600" cy="6531590"/>
          </a:xfrm>
        </p:spPr>
        <p:txBody>
          <a:bodyPr>
            <a:noAutofit/>
          </a:bodyPr>
          <a:lstStyle/>
          <a:p>
            <a:pPr algn="l"/>
            <a:r>
              <a:rPr lang="en-US" sz="3200" b="1" dirty="0" smtClean="0"/>
              <a:t>Operational Plan </a:t>
            </a:r>
            <a:r>
              <a:rPr lang="en-US" sz="1800" b="1" dirty="0"/>
              <a:t/>
            </a:r>
            <a:br>
              <a:rPr lang="en-US" sz="1800" b="1" dirty="0"/>
            </a:br>
            <a:r>
              <a:rPr lang="en-US" sz="1400" dirty="0" smtClean="0"/>
              <a:t/>
            </a:r>
            <a:br>
              <a:rPr lang="en-US" sz="1400" dirty="0" smtClean="0"/>
            </a:br>
            <a:r>
              <a:rPr lang="en-US" sz="1400" b="1" dirty="0" smtClean="0"/>
              <a:t>Menu </a:t>
            </a:r>
            <a:r>
              <a:rPr lang="en-US" sz="1400" b="1" dirty="0"/>
              <a:t>Development:</a:t>
            </a:r>
            <a:br>
              <a:rPr lang="en-US" sz="1400" b="1" dirty="0"/>
            </a:br>
            <a:r>
              <a:rPr lang="en-US" sz="1400" dirty="0" smtClean="0"/>
              <a:t>Our team would create a  </a:t>
            </a:r>
            <a:r>
              <a:rPr lang="en-US" sz="1400" dirty="0"/>
              <a:t>diverse and customizable menu based </a:t>
            </a:r>
            <a:r>
              <a:rPr lang="en-US" sz="1400" dirty="0" smtClean="0"/>
              <a:t>on a farm to table approach along with our customer </a:t>
            </a:r>
            <a:r>
              <a:rPr lang="en-US" sz="1400" dirty="0"/>
              <a:t>preferences, and </a:t>
            </a:r>
            <a:r>
              <a:rPr lang="en-US" sz="1400" dirty="0" smtClean="0"/>
              <a:t>dietary needs.</a:t>
            </a:r>
            <a:r>
              <a:rPr lang="en-US" sz="1400" dirty="0"/>
              <a:t> </a:t>
            </a:r>
            <a:r>
              <a:rPr lang="en-US" sz="1400" dirty="0" smtClean="0"/>
              <a:t> We specialize in </a:t>
            </a:r>
            <a:r>
              <a:rPr lang="en-US" sz="1400" dirty="0"/>
              <a:t>dietary restrictions, food allergies, and cultural preferences when designing menu options.</a:t>
            </a:r>
            <a:br>
              <a:rPr lang="en-US" sz="1400" dirty="0"/>
            </a:br>
            <a:r>
              <a:rPr lang="en-US" sz="1400" dirty="0" smtClean="0"/>
              <a:t/>
            </a:r>
            <a:br>
              <a:rPr lang="en-US" sz="1400" dirty="0" smtClean="0"/>
            </a:br>
            <a:r>
              <a:rPr lang="en-US" sz="1400" b="1" dirty="0" smtClean="0"/>
              <a:t>Kitchen </a:t>
            </a:r>
            <a:r>
              <a:rPr lang="en-US" sz="1400" b="1" dirty="0"/>
              <a:t>Operations:</a:t>
            </a:r>
            <a:br>
              <a:rPr lang="en-US" sz="1400" b="1" dirty="0"/>
            </a:br>
            <a:r>
              <a:rPr lang="en-US" sz="1400" dirty="0"/>
              <a:t>Establish standard operating procedures (SOPs) for food preparation, cooking, and storage to ensure quality, consistency, and food </a:t>
            </a:r>
            <a:r>
              <a:rPr lang="en-US" sz="1400" dirty="0" smtClean="0"/>
              <a:t>safety.  </a:t>
            </a:r>
            <a:r>
              <a:rPr lang="en-US" sz="1400" dirty="0"/>
              <a:t>K</a:t>
            </a:r>
            <a:r>
              <a:rPr lang="en-US" sz="1400" dirty="0" smtClean="0"/>
              <a:t>itchen </a:t>
            </a:r>
            <a:r>
              <a:rPr lang="en-US" sz="1400" dirty="0"/>
              <a:t>staff </a:t>
            </a:r>
            <a:r>
              <a:rPr lang="en-US" sz="1400" dirty="0" smtClean="0"/>
              <a:t>are already trained on proper </a:t>
            </a:r>
            <a:r>
              <a:rPr lang="en-US" sz="1400" dirty="0"/>
              <a:t>food handling techniques, sanitation practices, and adherence to health </a:t>
            </a:r>
            <a:r>
              <a:rPr lang="en-US" sz="1400" dirty="0" smtClean="0"/>
              <a:t>regulations.  Maintain </a:t>
            </a:r>
            <a:r>
              <a:rPr lang="en-US" sz="1400" dirty="0"/>
              <a:t>inventory levels of ingredients and supplies to meet demand while minimizing waste.</a:t>
            </a:r>
            <a:br>
              <a:rPr lang="en-US" sz="1400" dirty="0"/>
            </a:br>
            <a:r>
              <a:rPr lang="en-US" sz="1400" dirty="0" smtClean="0"/>
              <a:t/>
            </a:r>
            <a:br>
              <a:rPr lang="en-US" sz="1400" dirty="0" smtClean="0"/>
            </a:br>
            <a:r>
              <a:rPr lang="en-US" sz="1400" b="1" dirty="0" smtClean="0"/>
              <a:t>Event </a:t>
            </a:r>
            <a:r>
              <a:rPr lang="en-US" sz="1400" b="1" dirty="0"/>
              <a:t>Planning and Execution:</a:t>
            </a:r>
            <a:br>
              <a:rPr lang="en-US" sz="1400" b="1" dirty="0"/>
            </a:br>
            <a:r>
              <a:rPr lang="en-US" sz="1400" dirty="0" smtClean="0"/>
              <a:t>Work alongside our Collectives event planners to create </a:t>
            </a:r>
            <a:r>
              <a:rPr lang="en-US" sz="1400" dirty="0"/>
              <a:t>a systematic approach to event planning and coordination, including client consultations, menu selection, and logistical </a:t>
            </a:r>
            <a:r>
              <a:rPr lang="en-US" sz="1400" dirty="0" smtClean="0"/>
              <a:t>arrangements.  Our collectives </a:t>
            </a:r>
            <a:r>
              <a:rPr lang="en-US" sz="1400" dirty="0"/>
              <a:t>dedicated event coordinators </a:t>
            </a:r>
            <a:r>
              <a:rPr lang="en-US" sz="1400" dirty="0" smtClean="0"/>
              <a:t>will </a:t>
            </a:r>
            <a:r>
              <a:rPr lang="en-US" sz="1400" dirty="0"/>
              <a:t>oversee each event from start to finish, ensuring seamless execution and customer satisfaction.</a:t>
            </a:r>
            <a:br>
              <a:rPr lang="en-US" sz="1400" dirty="0"/>
            </a:br>
            <a:r>
              <a:rPr lang="en-US" sz="1400" dirty="0" smtClean="0"/>
              <a:t/>
            </a:r>
            <a:br>
              <a:rPr lang="en-US" sz="1400" dirty="0" smtClean="0"/>
            </a:br>
            <a:r>
              <a:rPr lang="en-US" sz="1400" b="1" dirty="0" smtClean="0"/>
              <a:t>Staffing </a:t>
            </a:r>
            <a:r>
              <a:rPr lang="en-US" sz="1400" b="1" dirty="0"/>
              <a:t>and Training:</a:t>
            </a:r>
            <a:br>
              <a:rPr lang="en-US" sz="1400" b="1" dirty="0"/>
            </a:br>
            <a:r>
              <a:rPr lang="en-US" sz="1400" b="1" dirty="0" smtClean="0"/>
              <a:t>Our staff are</a:t>
            </a:r>
            <a:r>
              <a:rPr lang="en-US" sz="1400" dirty="0" smtClean="0"/>
              <a:t> </a:t>
            </a:r>
            <a:r>
              <a:rPr lang="en-US" sz="1400" dirty="0"/>
              <a:t>reliable f</a:t>
            </a:r>
            <a:r>
              <a:rPr lang="en-US" sz="1400" dirty="0" smtClean="0"/>
              <a:t>or </a:t>
            </a:r>
            <a:r>
              <a:rPr lang="en-US" sz="1400" dirty="0"/>
              <a:t>various roles, including chefs, cooks, servers, bartenders, and event coordinators.</a:t>
            </a:r>
            <a:br>
              <a:rPr lang="en-US" sz="1400" dirty="0"/>
            </a:br>
            <a:r>
              <a:rPr lang="en-US" sz="1400" dirty="0" smtClean="0"/>
              <a:t>We provide </a:t>
            </a:r>
            <a:r>
              <a:rPr lang="en-US" sz="1400" dirty="0"/>
              <a:t>comprehensive training to </a:t>
            </a:r>
            <a:r>
              <a:rPr lang="en-US" sz="1400" dirty="0" smtClean="0"/>
              <a:t>any new </a:t>
            </a:r>
            <a:r>
              <a:rPr lang="en-US" sz="1400" dirty="0"/>
              <a:t>employees on job responsibilities, customer service standards, and company policies and </a:t>
            </a:r>
            <a:r>
              <a:rPr lang="en-US" sz="1400" dirty="0" smtClean="0"/>
              <a:t>procedures.  We offer </a:t>
            </a:r>
            <a:r>
              <a:rPr lang="en-US" sz="1400" dirty="0"/>
              <a:t>ongoing training and professional development opportunities to enhance employee skills and job performance.</a:t>
            </a:r>
            <a:br>
              <a:rPr lang="en-US" sz="1400" dirty="0"/>
            </a:br>
            <a:r>
              <a:rPr lang="en-US" sz="1400" dirty="0" smtClean="0"/>
              <a:t/>
            </a:r>
            <a:br>
              <a:rPr lang="en-US" sz="1400" dirty="0" smtClean="0"/>
            </a:br>
            <a:endParaRPr lang="en-US" sz="1400" dirty="0"/>
          </a:p>
        </p:txBody>
      </p:sp>
    </p:spTree>
    <p:extLst>
      <p:ext uri="{BB962C8B-B14F-4D97-AF65-F5344CB8AC3E}">
        <p14:creationId xmlns:p14="http://schemas.microsoft.com/office/powerpoint/2010/main" val="852635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6108269"/>
          </a:xfrm>
        </p:spPr>
        <p:txBody>
          <a:bodyPr>
            <a:noAutofit/>
          </a:bodyPr>
          <a:lstStyle/>
          <a:p>
            <a:pPr algn="l"/>
            <a:r>
              <a:rPr lang="en-US" sz="1200" b="1" dirty="0"/>
              <a:t>Equipment and Facilities:</a:t>
            </a:r>
            <a:br>
              <a:rPr lang="en-US" sz="1200" b="1" dirty="0"/>
            </a:br>
            <a:r>
              <a:rPr lang="en-US" sz="1200" dirty="0"/>
              <a:t>Ensure that the kitchen and catering facilities are equipped with necessary appliances, utensils, and supplies to support efficient </a:t>
            </a:r>
            <a:r>
              <a:rPr lang="en-US" sz="1200" dirty="0" smtClean="0"/>
              <a:t>operations.  Conduct </a:t>
            </a:r>
            <a:r>
              <a:rPr lang="en-US" sz="1200" dirty="0"/>
              <a:t>regular maintenance and repairs of equipment to minimize downtime and ensure safety.</a:t>
            </a:r>
            <a:br>
              <a:rPr lang="en-US" sz="1200" dirty="0"/>
            </a:br>
            <a:r>
              <a:rPr lang="en-US" sz="1200" dirty="0"/>
              <a:t>Implement proper cleaning and sanitation protocols to maintain a clean and hygienic working environment.</a:t>
            </a:r>
            <a:br>
              <a:rPr lang="en-US" sz="1200" dirty="0"/>
            </a:br>
            <a:r>
              <a:rPr lang="en-US" sz="1200" dirty="0" smtClean="0"/>
              <a:t/>
            </a:r>
            <a:br>
              <a:rPr lang="en-US" sz="1200" dirty="0" smtClean="0"/>
            </a:br>
            <a:r>
              <a:rPr lang="en-US" sz="1200" b="1" dirty="0" smtClean="0"/>
              <a:t>Quality </a:t>
            </a:r>
            <a:r>
              <a:rPr lang="en-US" sz="1200" b="1" dirty="0"/>
              <a:t>Control:</a:t>
            </a:r>
            <a:br>
              <a:rPr lang="en-US" sz="1200" b="1" dirty="0"/>
            </a:br>
            <a:r>
              <a:rPr lang="en-US" sz="1200" dirty="0" smtClean="0"/>
              <a:t>Establish </a:t>
            </a:r>
            <a:r>
              <a:rPr lang="en-US" sz="1200" dirty="0"/>
              <a:t>quality control measures to monitor and maintain food quality, presentation, and taste.</a:t>
            </a:r>
            <a:br>
              <a:rPr lang="en-US" sz="1200" dirty="0"/>
            </a:br>
            <a:r>
              <a:rPr lang="en-US" sz="1200" dirty="0"/>
              <a:t>Conduct regular taste tests and evaluations to ensure menu items meet established standards and customer expectations.</a:t>
            </a:r>
            <a:br>
              <a:rPr lang="en-US" sz="1200" dirty="0"/>
            </a:br>
            <a:r>
              <a:rPr lang="en-US" sz="1200" dirty="0"/>
              <a:t>Solicit feedback from clients and guests to identify areas for improvement and make necessary adjustments.</a:t>
            </a:r>
            <a:br>
              <a:rPr lang="en-US" sz="1200" dirty="0"/>
            </a:br>
            <a:r>
              <a:rPr lang="en-US" sz="1200" dirty="0" smtClean="0"/>
              <a:t/>
            </a:r>
            <a:br>
              <a:rPr lang="en-US" sz="1200" dirty="0" smtClean="0"/>
            </a:br>
            <a:r>
              <a:rPr lang="en-US" sz="1200" b="1" dirty="0" smtClean="0"/>
              <a:t>Customer </a:t>
            </a:r>
            <a:r>
              <a:rPr lang="en-US" sz="1200" b="1" dirty="0"/>
              <a:t>Service:</a:t>
            </a:r>
            <a:br>
              <a:rPr lang="en-US" sz="1200" b="1" dirty="0"/>
            </a:br>
            <a:r>
              <a:rPr lang="en-US" sz="1200" dirty="0"/>
              <a:t>Prioritize exceptional customer service at every </a:t>
            </a:r>
            <a:r>
              <a:rPr lang="en-US" sz="1200" dirty="0" err="1"/>
              <a:t>touchpoint</a:t>
            </a:r>
            <a:r>
              <a:rPr lang="en-US" sz="1200" dirty="0"/>
              <a:t>, from initial inquiries to post-event follow-up.</a:t>
            </a:r>
            <a:br>
              <a:rPr lang="en-US" sz="1200" dirty="0"/>
            </a:br>
            <a:r>
              <a:rPr lang="en-US" sz="1200" dirty="0"/>
              <a:t>Train staff to be attentive, courteous, and responsive to customer needs and preferences.</a:t>
            </a:r>
            <a:br>
              <a:rPr lang="en-US" sz="1200" dirty="0"/>
            </a:br>
            <a:r>
              <a:rPr lang="en-US" sz="1200" dirty="0"/>
              <a:t>Implement a system for collecting and addressing customer feedback to continuously improve service delivery and customer satisfaction.</a:t>
            </a:r>
            <a:br>
              <a:rPr lang="en-US" sz="1200" dirty="0"/>
            </a:br>
            <a:r>
              <a:rPr lang="en-US" sz="1200" dirty="0" smtClean="0"/>
              <a:t/>
            </a:r>
            <a:br>
              <a:rPr lang="en-US" sz="1200" dirty="0" smtClean="0"/>
            </a:br>
            <a:r>
              <a:rPr lang="en-US" sz="1200" b="1" dirty="0" smtClean="0"/>
              <a:t>Technology </a:t>
            </a:r>
            <a:r>
              <a:rPr lang="en-US" sz="1200" b="1" dirty="0"/>
              <a:t>and Systems:</a:t>
            </a:r>
            <a:br>
              <a:rPr lang="en-US" sz="1200" b="1" dirty="0"/>
            </a:br>
            <a:r>
              <a:rPr lang="en-US" sz="1200" dirty="0"/>
              <a:t>Implement technology solutions to streamline operations, such as catering management software for event planning, inventory management, and order tracking.</a:t>
            </a:r>
            <a:br>
              <a:rPr lang="en-US" sz="1200" dirty="0"/>
            </a:br>
            <a:r>
              <a:rPr lang="en-US" sz="1200" dirty="0"/>
              <a:t>Utilize online booking platforms and communication tools to facilitate client interactions and streamline administrative tasks.</a:t>
            </a:r>
            <a:br>
              <a:rPr lang="en-US" sz="1200" dirty="0"/>
            </a:br>
            <a:r>
              <a:rPr lang="en-US" sz="1200" dirty="0"/>
              <a:t>Invest in point-of-sale systems and payment processing solutions to efficiently manage transactions and billing.</a:t>
            </a:r>
            <a:br>
              <a:rPr lang="en-US" sz="1200" dirty="0"/>
            </a:br>
            <a:r>
              <a:rPr lang="en-US" sz="1200" dirty="0" smtClean="0"/>
              <a:t/>
            </a:r>
            <a:br>
              <a:rPr lang="en-US" sz="1200" dirty="0" smtClean="0"/>
            </a:br>
            <a:r>
              <a:rPr lang="en-US" sz="1200" b="1" dirty="0" smtClean="0"/>
              <a:t>Safety </a:t>
            </a:r>
            <a:r>
              <a:rPr lang="en-US" sz="1200" b="1" dirty="0"/>
              <a:t>and Compliance:</a:t>
            </a:r>
            <a:br>
              <a:rPr lang="en-US" sz="1200" b="1" dirty="0"/>
            </a:br>
            <a:r>
              <a:rPr lang="en-US" sz="1200" dirty="0"/>
              <a:t>Adhere to all food safety regulations and licensing requirements set forth by local health authorities.</a:t>
            </a:r>
            <a:br>
              <a:rPr lang="en-US" sz="1200" dirty="0"/>
            </a:br>
            <a:r>
              <a:rPr lang="en-US" sz="1200" dirty="0"/>
              <a:t>Conduct regular inspections and audits to ensure compliance with food safety standards and industry best practices.</a:t>
            </a:r>
            <a:br>
              <a:rPr lang="en-US" sz="1200" dirty="0"/>
            </a:br>
            <a:r>
              <a:rPr lang="en-US" sz="1200" dirty="0"/>
              <a:t>Maintain comprehensive records of food handling procedures, sanitation practices, and employee training to demonstrate compliance with regulations.</a:t>
            </a:r>
            <a:br>
              <a:rPr lang="en-US" sz="1200" dirty="0"/>
            </a:br>
            <a:r>
              <a:rPr lang="en-US" sz="1200" dirty="0" smtClean="0"/>
              <a:t/>
            </a:r>
            <a:br>
              <a:rPr lang="en-US" sz="1200" dirty="0" smtClean="0"/>
            </a:br>
            <a:r>
              <a:rPr lang="en-US" sz="1200" dirty="0" smtClean="0"/>
              <a:t>By </a:t>
            </a:r>
            <a:r>
              <a:rPr lang="en-US" sz="1200" dirty="0"/>
              <a:t>implementing this operational plan, the catering business can establish efficient and effective processes to deliver high-quality service, exceed customer expectations, and achieve long-term success in the competitive catering industry.</a:t>
            </a:r>
          </a:p>
        </p:txBody>
      </p:sp>
    </p:spTree>
    <p:extLst>
      <p:ext uri="{BB962C8B-B14F-4D97-AF65-F5344CB8AC3E}">
        <p14:creationId xmlns:p14="http://schemas.microsoft.com/office/powerpoint/2010/main" val="628063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0340" y="363120"/>
            <a:ext cx="6381495" cy="726633"/>
          </a:xfrm>
        </p:spPr>
        <p:txBody>
          <a:bodyPr>
            <a:normAutofit fontScale="90000"/>
          </a:bodyPr>
          <a:lstStyle/>
          <a:p>
            <a:r>
              <a:rPr lang="en-US" sz="3200" dirty="0" smtClean="0"/>
              <a:t>Project </a:t>
            </a:r>
            <a:r>
              <a:rPr lang="en-US" sz="3200" dirty="0"/>
              <a:t>Funding Plan for Down To Earth Catering and </a:t>
            </a:r>
            <a:r>
              <a:rPr lang="en-US" sz="3200" dirty="0" smtClean="0"/>
              <a:t>Tours</a:t>
            </a:r>
            <a:r>
              <a:rPr lang="en-CA" sz="3200" dirty="0" smtClean="0"/>
              <a:t> </a:t>
            </a:r>
            <a:endParaRPr lang="en-US" sz="3200" dirty="0"/>
          </a:p>
        </p:txBody>
      </p:sp>
      <p:sp>
        <p:nvSpPr>
          <p:cNvPr id="3" name="TextBox 2"/>
          <p:cNvSpPr txBox="1"/>
          <p:nvPr/>
        </p:nvSpPr>
        <p:spPr>
          <a:xfrm>
            <a:off x="470381" y="1520950"/>
            <a:ext cx="8568764" cy="4832092"/>
          </a:xfrm>
          <a:prstGeom prst="rect">
            <a:avLst/>
          </a:prstGeom>
          <a:noFill/>
        </p:spPr>
        <p:txBody>
          <a:bodyPr wrap="square" rtlCol="0">
            <a:spAutoFit/>
          </a:bodyPr>
          <a:lstStyle/>
          <a:p>
            <a:endParaRPr lang="en-US" sz="1400" b="1" dirty="0"/>
          </a:p>
          <a:p>
            <a:r>
              <a:rPr lang="en-US" sz="1400" b="1" dirty="0"/>
              <a:t>Initial Investment:</a:t>
            </a:r>
          </a:p>
          <a:p>
            <a:r>
              <a:rPr lang="en-US" sz="1400" dirty="0"/>
              <a:t>The initial investment will cover startup </a:t>
            </a:r>
            <a:r>
              <a:rPr lang="en-US" sz="1400" dirty="0" smtClean="0"/>
              <a:t>costs such </a:t>
            </a:r>
            <a:r>
              <a:rPr lang="en-US" sz="1400" dirty="0"/>
              <a:t>as site development, </a:t>
            </a:r>
            <a:r>
              <a:rPr lang="en-US" sz="1400" dirty="0" smtClean="0"/>
              <a:t>maintenance and renovations of existing </a:t>
            </a:r>
            <a:r>
              <a:rPr lang="en-US" sz="1400" dirty="0"/>
              <a:t>facilities, purchasing equipment, marketing expenses, and working </a:t>
            </a:r>
            <a:r>
              <a:rPr lang="en-US" sz="1400" dirty="0" smtClean="0"/>
              <a:t>capital. </a:t>
            </a:r>
            <a:r>
              <a:rPr lang="en-US" sz="1400" dirty="0"/>
              <a:t> </a:t>
            </a:r>
            <a:r>
              <a:rPr lang="en-US" sz="1400" dirty="0" smtClean="0"/>
              <a:t>The Mud Lake Facility already has the majority of what we are needing, and we are in the processes of getting more information on the current state </a:t>
            </a:r>
            <a:r>
              <a:rPr lang="en-US" sz="1400" dirty="0"/>
              <a:t> </a:t>
            </a:r>
            <a:r>
              <a:rPr lang="en-US" sz="1400" dirty="0" smtClean="0"/>
              <a:t>of the facility and our next step will be having a cost analysis done for building maintenance. </a:t>
            </a:r>
          </a:p>
          <a:p>
            <a:endParaRPr lang="en-US" sz="1400" dirty="0"/>
          </a:p>
          <a:p>
            <a:r>
              <a:rPr lang="en-US" sz="1400" dirty="0" smtClean="0"/>
              <a:t>Sources </a:t>
            </a:r>
            <a:r>
              <a:rPr lang="en-US" sz="1400" dirty="0"/>
              <a:t>of initial investment </a:t>
            </a:r>
            <a:r>
              <a:rPr lang="en-US" sz="1400" dirty="0" smtClean="0"/>
              <a:t>include our own personal savings and </a:t>
            </a:r>
            <a:r>
              <a:rPr lang="en-US" sz="1400" dirty="0"/>
              <a:t>contributions from </a:t>
            </a:r>
            <a:r>
              <a:rPr lang="en-US" sz="1400" dirty="0" smtClean="0"/>
              <a:t>founders or </a:t>
            </a:r>
            <a:r>
              <a:rPr lang="en-US" sz="1400" dirty="0"/>
              <a:t>private </a:t>
            </a:r>
            <a:r>
              <a:rPr lang="en-US" sz="1400" dirty="0" smtClean="0"/>
              <a:t>investors.  We already have a $250 000 anonymous gift and will be starting a fundraising campaign once this first choice of facility has been approved by our group.  We will avoid loans </a:t>
            </a:r>
            <a:r>
              <a:rPr lang="en-US" sz="1400" dirty="0"/>
              <a:t>from financial </a:t>
            </a:r>
            <a:r>
              <a:rPr lang="en-US" sz="1400" dirty="0" smtClean="0"/>
              <a:t>institutions</a:t>
            </a:r>
            <a:r>
              <a:rPr lang="en-US" sz="1400" dirty="0"/>
              <a:t> </a:t>
            </a:r>
            <a:r>
              <a:rPr lang="en-US" sz="1400" dirty="0" smtClean="0"/>
              <a:t>at all costs and already have a couple of wealthy family members that are in support of this vision and interested in helping us purchase the facility outside of the banks. </a:t>
            </a:r>
          </a:p>
          <a:p>
            <a:endParaRPr lang="en-US" sz="1400" dirty="0"/>
          </a:p>
          <a:p>
            <a:r>
              <a:rPr lang="en-US" sz="1400" dirty="0" smtClean="0"/>
              <a:t>The facility would be purchased as an incorporated business run by our  collective and different spaces would be leased to different businesses to operate out of.  Down to Earth Farm and Catering would be leasing the use of the facility from our collective and would be their own incorporated business. </a:t>
            </a:r>
          </a:p>
          <a:p>
            <a:endParaRPr lang="en-US" sz="1400" dirty="0"/>
          </a:p>
          <a:p>
            <a:r>
              <a:rPr lang="en-US" sz="1400" b="1" dirty="0"/>
              <a:t>Equity Financing:</a:t>
            </a:r>
          </a:p>
          <a:p>
            <a:r>
              <a:rPr lang="en-US" sz="1400" dirty="0"/>
              <a:t>Equity financing involves raising capital by selling shares of ownership in the business to investors</a:t>
            </a:r>
            <a:r>
              <a:rPr lang="en-US" sz="1400" dirty="0" smtClean="0"/>
              <a:t>.  The members of the collective would own the majority if not all of the shares in the company.  If needed, we would sell a small minority of shares to angel </a:t>
            </a:r>
            <a:r>
              <a:rPr lang="en-US" sz="1400" dirty="0"/>
              <a:t>investors, venture capital firms, or private equity investors who are interested </a:t>
            </a:r>
            <a:r>
              <a:rPr lang="en-US" sz="1400" dirty="0" smtClean="0"/>
              <a:t>in our vision. </a:t>
            </a:r>
          </a:p>
        </p:txBody>
      </p:sp>
    </p:spTree>
    <p:extLst>
      <p:ext uri="{BB962C8B-B14F-4D97-AF65-F5344CB8AC3E}">
        <p14:creationId xmlns:p14="http://schemas.microsoft.com/office/powerpoint/2010/main" val="2641297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893163"/>
          </a:xfrm>
        </p:spPr>
        <p:txBody>
          <a:bodyPr>
            <a:normAutofit fontScale="90000"/>
          </a:bodyPr>
          <a:lstStyle/>
          <a:p>
            <a:pPr algn="l"/>
            <a:r>
              <a:rPr lang="en-US" sz="1400" b="1" dirty="0" smtClean="0"/>
              <a:t>Loans </a:t>
            </a:r>
            <a:r>
              <a:rPr lang="en-US" sz="1400" b="1" dirty="0"/>
              <a:t>and Lines of Credit:</a:t>
            </a:r>
            <a:br>
              <a:rPr lang="en-US" sz="1400" b="1" dirty="0"/>
            </a:br>
            <a:r>
              <a:rPr lang="en-US" sz="1400" dirty="0" smtClean="0"/>
              <a:t>As mentioned, obtaining </a:t>
            </a:r>
            <a:r>
              <a:rPr lang="en-US" sz="1400" dirty="0"/>
              <a:t>loans and lines of credit from banks or other financial institutions to finance specific aspects of the project, such as construction or equipment </a:t>
            </a:r>
            <a:r>
              <a:rPr lang="en-US" sz="1400" dirty="0" smtClean="0"/>
              <a:t>purchases would be our last resort.  We would prefer to source our financial needs from our existing businesses, savings, and angel donors. </a:t>
            </a:r>
            <a:r>
              <a:rPr lang="en-US" sz="1400" dirty="0"/>
              <a:t> </a:t>
            </a:r>
            <a:r>
              <a:rPr lang="en-US" sz="1400" dirty="0" smtClean="0"/>
              <a:t>Establishing a relationship with several close relatives to help with the initial purchase cost and upgrades roughly estimated around $6 million and creating a payment plan to be debt free within 5 -7 years.  This method would help us to avoid additional interests costs on the property. </a:t>
            </a:r>
            <a:br>
              <a:rPr lang="en-US" sz="1400" dirty="0" smtClean="0"/>
            </a:br>
            <a:r>
              <a:rPr lang="en-US" sz="1400" dirty="0"/>
              <a:t/>
            </a:r>
            <a:br>
              <a:rPr lang="en-US" sz="1400" dirty="0"/>
            </a:br>
            <a:r>
              <a:rPr lang="en-US" sz="1400" b="1" dirty="0"/>
              <a:t>Government Grants and Incentives:</a:t>
            </a:r>
            <a:br>
              <a:rPr lang="en-US" sz="1400" b="1" dirty="0"/>
            </a:br>
            <a:r>
              <a:rPr lang="en-US" sz="1400" dirty="0"/>
              <a:t>Government agencies at the federal, provincial, and municipal levels may offer grants, subsidies, or tax incentives to support businesses in the tourism and hospitality </a:t>
            </a:r>
            <a:r>
              <a:rPr lang="en-US" sz="1400" dirty="0" smtClean="0"/>
              <a:t>sector.  Down </a:t>
            </a:r>
            <a:r>
              <a:rPr lang="en-US" sz="1400" dirty="0"/>
              <a:t>To Earth Catering and Tours </a:t>
            </a:r>
            <a:r>
              <a:rPr lang="en-US" sz="1400" dirty="0" smtClean="0"/>
              <a:t>has researched relevant </a:t>
            </a:r>
            <a:r>
              <a:rPr lang="en-US" sz="1400" dirty="0"/>
              <a:t>government programs aimed at promoting economic development, tourism, or sustainable business practices</a:t>
            </a:r>
            <a:r>
              <a:rPr lang="en-US" sz="1400" dirty="0" smtClean="0"/>
              <a:t>.  </a:t>
            </a:r>
            <a:br>
              <a:rPr lang="en-US" sz="1400" dirty="0" smtClean="0"/>
            </a:br>
            <a:r>
              <a:rPr lang="en-US" sz="1400" dirty="0"/>
              <a:t/>
            </a:r>
            <a:br>
              <a:rPr lang="en-US" sz="1400" dirty="0"/>
            </a:br>
            <a:r>
              <a:rPr lang="en-US" sz="1400" dirty="0" smtClean="0"/>
              <a:t>The larger collective has also explored the option for affordable housing grants and subsidies, non-profits for wellness centers, schools and academies, art collectives, farming and agriculture and found they could provide a good back up plan for covering some of our operational costs.  </a:t>
            </a:r>
            <a:r>
              <a:rPr lang="en-US" sz="1400" dirty="0"/>
              <a:t>O</a:t>
            </a:r>
            <a:r>
              <a:rPr lang="en-US" sz="1400" dirty="0" smtClean="0"/>
              <a:t>ur collectives current plans would make us applicable for many of them, however we are going to remain privately funded for the time being as we are coming to together with a shared vision and desire to be self-sufficient and free from as much government overreach as possible.  While of course, following the existing societal rules and regulations there will be less red tape for us if we don’t choose the path of government funded programs. </a:t>
            </a:r>
            <a:br>
              <a:rPr lang="en-US" sz="1400" dirty="0" smtClean="0"/>
            </a:br>
            <a:r>
              <a:rPr lang="en-US" sz="1400" b="1" dirty="0"/>
              <a:t/>
            </a:r>
            <a:br>
              <a:rPr lang="en-US" sz="1400" b="1" dirty="0"/>
            </a:br>
            <a:r>
              <a:rPr lang="en-US" sz="1400" b="1" dirty="0" smtClean="0"/>
              <a:t>Crowdfunding</a:t>
            </a:r>
            <a:r>
              <a:rPr lang="en-US" sz="1400" b="1" dirty="0"/>
              <a:t>:</a:t>
            </a:r>
            <a:br>
              <a:rPr lang="en-US" sz="1400" b="1" dirty="0"/>
            </a:br>
            <a:r>
              <a:rPr lang="en-US" sz="1400" dirty="0"/>
              <a:t>Crowdfunding platforms provide </a:t>
            </a:r>
            <a:r>
              <a:rPr lang="en-US" sz="1400" dirty="0" smtClean="0"/>
              <a:t>a great </a:t>
            </a:r>
            <a:r>
              <a:rPr lang="en-US" sz="1400" dirty="0"/>
              <a:t>alternative method of raising capital by soliciting small contributions from a large number of </a:t>
            </a:r>
            <a:r>
              <a:rPr lang="en-US" sz="1400" dirty="0" smtClean="0"/>
              <a:t>individuals.  Down to Earth Catering + Farm has fundraiser event ideas in place to create a </a:t>
            </a:r>
            <a:r>
              <a:rPr lang="en-US" sz="1400" dirty="0" err="1" smtClean="0"/>
              <a:t>crowdfunding</a:t>
            </a:r>
            <a:r>
              <a:rPr lang="en-US" sz="1400" dirty="0" smtClean="0"/>
              <a:t> </a:t>
            </a:r>
            <a:r>
              <a:rPr lang="en-US" sz="1400" dirty="0"/>
              <a:t>campaign to generate funds from supporters, community members, and potential customers who are interested in the </a:t>
            </a:r>
            <a:r>
              <a:rPr lang="en-US" sz="1400" dirty="0" smtClean="0"/>
              <a:t>fundraise initial capital.  Hosting farm to table events and adult “summer camps” at discounted rates initially to bring in money for upgrades.  Offering future stays for large financial donation, we already have several people interested in hosting their weddings at this site. </a:t>
            </a:r>
            <a:br>
              <a:rPr lang="en-US" sz="1400" dirty="0" smtClean="0"/>
            </a:br>
            <a:r>
              <a:rPr lang="en-US" sz="1400" dirty="0"/>
              <a:t/>
            </a:r>
            <a:br>
              <a:rPr lang="en-US" sz="1400" dirty="0"/>
            </a:br>
            <a:endParaRPr lang="en-US" sz="1400" dirty="0"/>
          </a:p>
        </p:txBody>
      </p:sp>
    </p:spTree>
    <p:extLst>
      <p:ext uri="{BB962C8B-B14F-4D97-AF65-F5344CB8AC3E}">
        <p14:creationId xmlns:p14="http://schemas.microsoft.com/office/powerpoint/2010/main" val="3877333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3272817"/>
          </a:xfrm>
        </p:spPr>
        <p:txBody>
          <a:bodyPr>
            <a:normAutofit/>
          </a:bodyPr>
          <a:lstStyle/>
          <a:p>
            <a:pPr algn="l"/>
            <a:r>
              <a:rPr lang="en-US" sz="1600" b="1" dirty="0"/>
              <a:t>Partnerships and Sponsorships:</a:t>
            </a:r>
            <a:br>
              <a:rPr lang="en-US" sz="1600" b="1" dirty="0"/>
            </a:br>
            <a:r>
              <a:rPr lang="en-US" sz="1600" dirty="0"/>
              <a:t>The business </a:t>
            </a:r>
            <a:r>
              <a:rPr lang="en-US" sz="1600" dirty="0" smtClean="0"/>
              <a:t>will be utilizing the skill set of the members of our 10 household collective that will be living on site and operating many of their business from the facility.  Between all of us the majority of the property maintenance will be taken care of and many of the events we will be hosting by us and our members.  </a:t>
            </a:r>
            <a:r>
              <a:rPr lang="en-US" sz="1600" dirty="0"/>
              <a:t/>
            </a:r>
            <a:br>
              <a:rPr lang="en-US" sz="1600" dirty="0"/>
            </a:br>
            <a:r>
              <a:rPr lang="en-US" sz="1600" dirty="0" smtClean="0"/>
              <a:t/>
            </a:r>
            <a:br>
              <a:rPr lang="en-US" sz="1600" dirty="0" smtClean="0"/>
            </a:br>
            <a:r>
              <a:rPr lang="en-US" sz="1600" dirty="0" smtClean="0"/>
              <a:t>Some events we will also be hiring out for specific niche skills to add expertise and talent to the workshops and events.</a:t>
            </a:r>
            <a:br>
              <a:rPr lang="en-US" sz="1600" dirty="0" smtClean="0"/>
            </a:br>
            <a:r>
              <a:rPr lang="en-US" sz="1600" dirty="0"/>
              <a:t/>
            </a:r>
            <a:br>
              <a:rPr lang="en-US" sz="1600" dirty="0"/>
            </a:br>
            <a:r>
              <a:rPr lang="en-US" sz="1600" dirty="0" smtClean="0"/>
              <a:t>As mentioned, we also already have some big name sponsors who currently wish to remain anonymous and others who would become public once the business is more established. </a:t>
            </a:r>
            <a:endParaRPr lang="en-US" sz="1600" dirty="0"/>
          </a:p>
        </p:txBody>
      </p:sp>
    </p:spTree>
    <p:extLst>
      <p:ext uri="{BB962C8B-B14F-4D97-AF65-F5344CB8AC3E}">
        <p14:creationId xmlns:p14="http://schemas.microsoft.com/office/powerpoint/2010/main" val="2675978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16917"/>
          </a:xfrm>
        </p:spPr>
        <p:txBody>
          <a:bodyPr>
            <a:normAutofit/>
          </a:bodyPr>
          <a:lstStyle/>
          <a:p>
            <a:r>
              <a:rPr lang="en-US" sz="2800" dirty="0" smtClean="0"/>
              <a:t>Financial Analysis +  Revenue Generation</a:t>
            </a:r>
            <a:endParaRPr lang="en-US" sz="2800" dirty="0"/>
          </a:p>
        </p:txBody>
      </p:sp>
      <p:sp>
        <p:nvSpPr>
          <p:cNvPr id="3" name="TextBox 2"/>
          <p:cNvSpPr txBox="1"/>
          <p:nvPr/>
        </p:nvSpPr>
        <p:spPr>
          <a:xfrm>
            <a:off x="838715" y="1445681"/>
            <a:ext cx="6965336" cy="3970318"/>
          </a:xfrm>
          <a:prstGeom prst="rect">
            <a:avLst/>
          </a:prstGeom>
          <a:noFill/>
        </p:spPr>
        <p:txBody>
          <a:bodyPr wrap="square" rtlCol="0">
            <a:spAutoFit/>
          </a:bodyPr>
          <a:lstStyle/>
          <a:p>
            <a:r>
              <a:rPr lang="en-US" dirty="0" smtClean="0"/>
              <a:t>Down </a:t>
            </a:r>
            <a:r>
              <a:rPr lang="en-US" dirty="0"/>
              <a:t>To Earth Catering and Tours will generate ongoing revenue through various streams, including </a:t>
            </a:r>
            <a:r>
              <a:rPr lang="en-US" dirty="0" smtClean="0"/>
              <a:t>event catering for weddings, eco-tourism, wellness retreats, food </a:t>
            </a:r>
            <a:r>
              <a:rPr lang="en-US" dirty="0"/>
              <a:t>and beverage sales</a:t>
            </a:r>
            <a:r>
              <a:rPr lang="en-US" dirty="0" smtClean="0"/>
              <a:t>, etc.</a:t>
            </a:r>
          </a:p>
          <a:p>
            <a:endParaRPr lang="en-US" dirty="0"/>
          </a:p>
          <a:p>
            <a:r>
              <a:rPr lang="en-US" dirty="0"/>
              <a:t>A robust revenue generation strategy will ensure the business's sustainability and ability to repay any financing obtained during the project funding phase</a:t>
            </a:r>
            <a:r>
              <a:rPr lang="en-US" dirty="0" smtClean="0"/>
              <a:t>.</a:t>
            </a:r>
          </a:p>
          <a:p>
            <a:endParaRPr lang="en-US" dirty="0"/>
          </a:p>
          <a:p>
            <a:r>
              <a:rPr lang="en-US" dirty="0"/>
              <a:t>By combining multiple funding sources and implementing a strategic approach to project financing, Down To Earth Catering and Tours can secure the necessary capital to launch and grow successfully. Flexibility, creativity, and diligence in pursuing funding opportunities will be essential for realizing the business's vision and achieving long-term success in the hospitality and tourism industry.</a:t>
            </a:r>
          </a:p>
        </p:txBody>
      </p:sp>
    </p:spTree>
    <p:extLst>
      <p:ext uri="{BB962C8B-B14F-4D97-AF65-F5344CB8AC3E}">
        <p14:creationId xmlns:p14="http://schemas.microsoft.com/office/powerpoint/2010/main" val="4064347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37045"/>
          </a:xfrm>
        </p:spPr>
        <p:txBody>
          <a:bodyPr>
            <a:normAutofit/>
          </a:bodyPr>
          <a:lstStyle/>
          <a:p>
            <a:r>
              <a:rPr lang="en-US" sz="2400" dirty="0" smtClean="0"/>
              <a:t>Revenue Projections for</a:t>
            </a:r>
            <a:r>
              <a:rPr lang="en-US" sz="2400" dirty="0"/>
              <a:t> </a:t>
            </a:r>
            <a:r>
              <a:rPr lang="en-US" sz="2400" dirty="0" smtClean="0"/>
              <a:t>Catered Events </a:t>
            </a:r>
            <a:endParaRPr lang="en-US" sz="2400" dirty="0"/>
          </a:p>
        </p:txBody>
      </p:sp>
      <p:sp>
        <p:nvSpPr>
          <p:cNvPr id="3" name="TextBox 2"/>
          <p:cNvSpPr txBox="1"/>
          <p:nvPr/>
        </p:nvSpPr>
        <p:spPr>
          <a:xfrm>
            <a:off x="806765" y="1174117"/>
            <a:ext cx="7987770" cy="5416869"/>
          </a:xfrm>
          <a:prstGeom prst="rect">
            <a:avLst/>
          </a:prstGeom>
          <a:noFill/>
        </p:spPr>
        <p:txBody>
          <a:bodyPr wrap="square" rtlCol="0">
            <a:spAutoFit/>
          </a:bodyPr>
          <a:lstStyle/>
          <a:p>
            <a:pPr algn="ctr"/>
            <a:r>
              <a:rPr lang="en-US" sz="2000" b="1" dirty="0" smtClean="0"/>
              <a:t>Wedding Catering</a:t>
            </a:r>
          </a:p>
          <a:p>
            <a:pPr algn="ctr"/>
            <a:endParaRPr lang="en-US" b="1" dirty="0" smtClean="0"/>
          </a:p>
          <a:p>
            <a:pPr algn="ctr"/>
            <a:r>
              <a:rPr lang="en-US" dirty="0"/>
              <a:t>Catering and Bar </a:t>
            </a:r>
            <a:r>
              <a:rPr lang="en-US" dirty="0" smtClean="0"/>
              <a:t>Services</a:t>
            </a:r>
            <a:endParaRPr lang="en-US" dirty="0"/>
          </a:p>
          <a:p>
            <a:pPr algn="ctr"/>
            <a:r>
              <a:rPr lang="en-US" dirty="0"/>
              <a:t>Reception Dinner: $50 - $150 per person</a:t>
            </a:r>
          </a:p>
          <a:p>
            <a:pPr algn="ctr"/>
            <a:r>
              <a:rPr lang="en-US" dirty="0"/>
              <a:t>Cocktail Hour: $20 - $50 per person</a:t>
            </a:r>
          </a:p>
          <a:p>
            <a:pPr algn="ctr"/>
            <a:r>
              <a:rPr lang="en-US" dirty="0"/>
              <a:t>Bar Services: $20 - $75 per person (open bar)</a:t>
            </a:r>
          </a:p>
          <a:p>
            <a:endParaRPr lang="en-US" dirty="0"/>
          </a:p>
          <a:p>
            <a:pPr algn="ctr"/>
            <a:r>
              <a:rPr lang="en-US" sz="2000" b="1" dirty="0" smtClean="0"/>
              <a:t>Wellness + Eco-Tourism Retreats Catering</a:t>
            </a:r>
          </a:p>
          <a:p>
            <a:pPr algn="ctr"/>
            <a:r>
              <a:rPr lang="en-US" b="1" dirty="0" smtClean="0"/>
              <a:t> </a:t>
            </a:r>
            <a:endParaRPr lang="en-US" b="1" dirty="0"/>
          </a:p>
          <a:p>
            <a:pPr algn="ctr"/>
            <a:r>
              <a:rPr lang="en-US" dirty="0"/>
              <a:t>3 meals / day (breakfast self-serve) | $105 per </a:t>
            </a:r>
            <a:r>
              <a:rPr lang="en-US" dirty="0" smtClean="0"/>
              <a:t>person</a:t>
            </a:r>
          </a:p>
          <a:p>
            <a:pPr algn="ctr"/>
            <a:r>
              <a:rPr lang="en-US" dirty="0" smtClean="0"/>
              <a:t>3 </a:t>
            </a:r>
            <a:r>
              <a:rPr lang="en-US" dirty="0"/>
              <a:t>meals / day | $125 per </a:t>
            </a:r>
            <a:r>
              <a:rPr lang="en-US" dirty="0" smtClean="0"/>
              <a:t>person</a:t>
            </a:r>
          </a:p>
          <a:p>
            <a:pPr algn="ctr"/>
            <a:r>
              <a:rPr lang="en-US" dirty="0"/>
              <a:t>B</a:t>
            </a:r>
            <a:r>
              <a:rPr lang="en-US" dirty="0" smtClean="0"/>
              <a:t>runch/Breakfast </a:t>
            </a:r>
            <a:r>
              <a:rPr lang="en-US" dirty="0" err="1"/>
              <a:t>A</a:t>
            </a:r>
            <a:r>
              <a:rPr lang="en-US" dirty="0" err="1" smtClean="0"/>
              <a:t>la</a:t>
            </a:r>
            <a:r>
              <a:rPr lang="en-US" dirty="0" smtClean="0"/>
              <a:t> </a:t>
            </a:r>
            <a:r>
              <a:rPr lang="en-US" dirty="0"/>
              <a:t>carte / day | $55 per </a:t>
            </a:r>
            <a:r>
              <a:rPr lang="en-US" dirty="0" smtClean="0"/>
              <a:t>person</a:t>
            </a:r>
            <a:endParaRPr lang="en-US" dirty="0"/>
          </a:p>
          <a:p>
            <a:pPr algn="ctr"/>
            <a:r>
              <a:rPr lang="en-US" dirty="0"/>
              <a:t>L</a:t>
            </a:r>
            <a:r>
              <a:rPr lang="en-US" dirty="0" smtClean="0"/>
              <a:t>unch </a:t>
            </a:r>
            <a:r>
              <a:rPr lang="en-US" dirty="0" err="1"/>
              <a:t>A</a:t>
            </a:r>
            <a:r>
              <a:rPr lang="en-US" dirty="0" err="1" smtClean="0"/>
              <a:t>la</a:t>
            </a:r>
            <a:r>
              <a:rPr lang="en-US" dirty="0" smtClean="0"/>
              <a:t> </a:t>
            </a:r>
            <a:r>
              <a:rPr lang="en-US" dirty="0"/>
              <a:t>carte / day | $55 per </a:t>
            </a:r>
            <a:r>
              <a:rPr lang="en-US" dirty="0" smtClean="0"/>
              <a:t>person</a:t>
            </a:r>
            <a:r>
              <a:rPr lang="en-US" dirty="0"/>
              <a:t> </a:t>
            </a:r>
            <a:endParaRPr lang="en-US" dirty="0" smtClean="0"/>
          </a:p>
          <a:p>
            <a:pPr algn="ctr"/>
            <a:r>
              <a:rPr lang="en-US" dirty="0"/>
              <a:t>D</a:t>
            </a:r>
            <a:r>
              <a:rPr lang="en-US" dirty="0" smtClean="0"/>
              <a:t>inner </a:t>
            </a:r>
            <a:r>
              <a:rPr lang="en-US" dirty="0" err="1"/>
              <a:t>A</a:t>
            </a:r>
            <a:r>
              <a:rPr lang="en-US" dirty="0" err="1" smtClean="0"/>
              <a:t>la</a:t>
            </a:r>
            <a:r>
              <a:rPr lang="en-US" dirty="0" smtClean="0"/>
              <a:t> </a:t>
            </a:r>
            <a:r>
              <a:rPr lang="en-US" dirty="0"/>
              <a:t>carte / day | $65 per </a:t>
            </a:r>
            <a:r>
              <a:rPr lang="en-US" dirty="0" smtClean="0"/>
              <a:t>person</a:t>
            </a:r>
          </a:p>
          <a:p>
            <a:pPr algn="ctr"/>
            <a:r>
              <a:rPr lang="en-US" dirty="0"/>
              <a:t>B</a:t>
            </a:r>
            <a:r>
              <a:rPr lang="en-US" dirty="0" smtClean="0"/>
              <a:t>reakfast </a:t>
            </a:r>
            <a:r>
              <a:rPr lang="en-US" dirty="0"/>
              <a:t>+ lunch / day | $85 per </a:t>
            </a:r>
            <a:r>
              <a:rPr lang="en-US" dirty="0" smtClean="0"/>
              <a:t>person</a:t>
            </a:r>
            <a:endParaRPr lang="en-US" dirty="0"/>
          </a:p>
          <a:p>
            <a:pPr algn="ctr"/>
            <a:r>
              <a:rPr lang="en-US" dirty="0"/>
              <a:t>L</a:t>
            </a:r>
            <a:r>
              <a:rPr lang="en-US" dirty="0" smtClean="0"/>
              <a:t>unch</a:t>
            </a:r>
            <a:r>
              <a:rPr lang="en-US" dirty="0"/>
              <a:t>/brunch + </a:t>
            </a:r>
            <a:r>
              <a:rPr lang="en-US" dirty="0" smtClean="0"/>
              <a:t>Dinner </a:t>
            </a:r>
            <a:r>
              <a:rPr lang="en-US" dirty="0"/>
              <a:t>/ day | $95 per </a:t>
            </a:r>
            <a:r>
              <a:rPr lang="en-US" dirty="0" smtClean="0"/>
              <a:t>person</a:t>
            </a:r>
          </a:p>
          <a:p>
            <a:pPr algn="ctr"/>
            <a:r>
              <a:rPr lang="en-US" dirty="0"/>
              <a:t>(</a:t>
            </a:r>
            <a:r>
              <a:rPr lang="en-US" dirty="0" smtClean="0"/>
              <a:t>add </a:t>
            </a:r>
            <a:r>
              <a:rPr lang="en-US" dirty="0"/>
              <a:t>seafood, poultry, meat +$5-20 per </a:t>
            </a:r>
            <a:r>
              <a:rPr lang="en-US" dirty="0" smtClean="0"/>
              <a:t>person)</a:t>
            </a:r>
            <a:endParaRPr lang="en-US" dirty="0"/>
          </a:p>
          <a:p>
            <a:endParaRPr lang="en-US" dirty="0"/>
          </a:p>
          <a:p>
            <a:endParaRPr lang="en-US" dirty="0"/>
          </a:p>
        </p:txBody>
      </p:sp>
    </p:spTree>
    <p:extLst>
      <p:ext uri="{BB962C8B-B14F-4D97-AF65-F5344CB8AC3E}">
        <p14:creationId xmlns:p14="http://schemas.microsoft.com/office/powerpoint/2010/main" val="1008665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1802"/>
            <a:ext cx="8229600" cy="4438947"/>
          </a:xfrm>
        </p:spPr>
        <p:txBody>
          <a:bodyPr numCol="2">
            <a:normAutofit fontScale="90000"/>
          </a:bodyPr>
          <a:lstStyle/>
          <a:p>
            <a:pPr algn="l"/>
            <a:r>
              <a:rPr lang="en-US" sz="1800" b="1" dirty="0" smtClean="0"/>
              <a:t>Wedding Event Cost Breakdown Analysis </a:t>
            </a:r>
            <a:br>
              <a:rPr lang="en-US" sz="1800" b="1" dirty="0" smtClean="0"/>
            </a:br>
            <a:r>
              <a:rPr lang="en-US" sz="1200" dirty="0"/>
              <a:t/>
            </a:r>
            <a:br>
              <a:rPr lang="en-US" sz="1200" dirty="0"/>
            </a:br>
            <a:r>
              <a:rPr lang="en-US" sz="1200" b="1" dirty="0"/>
              <a:t>Venue Rental</a:t>
            </a:r>
            <a:r>
              <a:rPr lang="en-US" sz="1200" b="1" dirty="0" smtClean="0"/>
              <a:t>:  </a:t>
            </a:r>
            <a:r>
              <a:rPr lang="en-US" sz="1200" dirty="0"/>
              <a:t/>
            </a:r>
            <a:br>
              <a:rPr lang="en-US" sz="1200" dirty="0"/>
            </a:br>
            <a:r>
              <a:rPr lang="en-US" sz="1200" dirty="0" smtClean="0"/>
              <a:t>Reception $3000</a:t>
            </a:r>
            <a:br>
              <a:rPr lang="en-US" sz="1200" dirty="0" smtClean="0"/>
            </a:br>
            <a:r>
              <a:rPr lang="en-US" sz="1200" dirty="0" smtClean="0"/>
              <a:t>Ceremony $</a:t>
            </a:r>
            <a:r>
              <a:rPr lang="en-US" sz="1200" dirty="0"/>
              <a:t>5,000</a:t>
            </a:r>
            <a:br>
              <a:rPr lang="en-US" sz="1200" dirty="0"/>
            </a:br>
            <a:r>
              <a:rPr lang="en-US" sz="1200" dirty="0" smtClean="0"/>
              <a:t/>
            </a:r>
            <a:br>
              <a:rPr lang="en-US" sz="1200" dirty="0" smtClean="0"/>
            </a:br>
            <a:r>
              <a:rPr lang="en-US" sz="1200" b="1" dirty="0" smtClean="0"/>
              <a:t>Accommodation</a:t>
            </a:r>
            <a:r>
              <a:rPr lang="en-US" sz="1200" b="1" dirty="0"/>
              <a:t>:</a:t>
            </a:r>
            <a:br>
              <a:rPr lang="en-US" sz="1200" b="1" dirty="0"/>
            </a:br>
            <a:r>
              <a:rPr lang="en-US" sz="1200" dirty="0" smtClean="0"/>
              <a:t>32 Rooms able to sleep 64 guests at $150/night </a:t>
            </a:r>
            <a:r>
              <a:rPr lang="en-US" sz="1200" dirty="0"/>
              <a:t/>
            </a:r>
            <a:br>
              <a:rPr lang="en-US" sz="1200" dirty="0"/>
            </a:br>
            <a:r>
              <a:rPr lang="en-US" sz="1200" dirty="0" smtClean="0"/>
              <a:t>1 Night = $9600</a:t>
            </a:r>
            <a:br>
              <a:rPr lang="en-US" sz="1200" dirty="0" smtClean="0"/>
            </a:br>
            <a:r>
              <a:rPr lang="en-US" sz="1200" dirty="0" smtClean="0"/>
              <a:t>2 Night = $19 200</a:t>
            </a:r>
            <a:br>
              <a:rPr lang="en-US" sz="1200" dirty="0" smtClean="0"/>
            </a:br>
            <a:r>
              <a:rPr lang="en-US" sz="1200" dirty="0" smtClean="0"/>
              <a:t>3 Night = $28 000</a:t>
            </a:r>
            <a:br>
              <a:rPr lang="en-US" sz="1200" dirty="0" smtClean="0"/>
            </a:br>
            <a:r>
              <a:rPr lang="en-US" sz="1200" b="1" dirty="0"/>
              <a:t/>
            </a:r>
            <a:br>
              <a:rPr lang="en-US" sz="1200" b="1" dirty="0"/>
            </a:br>
            <a:r>
              <a:rPr lang="en-US" sz="1200" b="1" dirty="0" smtClean="0"/>
              <a:t>Shuttle from town to facility:</a:t>
            </a:r>
            <a:br>
              <a:rPr lang="en-US" sz="1200" b="1" dirty="0" smtClean="0"/>
            </a:br>
            <a:r>
              <a:rPr lang="en-US" sz="1200" b="1" dirty="0" smtClean="0"/>
              <a:t> </a:t>
            </a:r>
            <a:r>
              <a:rPr lang="en-US" sz="1200" dirty="0" smtClean="0"/>
              <a:t>$50 from Campbell River/ </a:t>
            </a:r>
            <a:r>
              <a:rPr lang="en-US" sz="1200" dirty="0"/>
              <a:t> </a:t>
            </a:r>
            <a:r>
              <a:rPr lang="en-US" sz="1200" dirty="0" smtClean="0"/>
              <a:t>per person</a:t>
            </a:r>
            <a:br>
              <a:rPr lang="en-US" sz="1200" dirty="0" smtClean="0"/>
            </a:br>
            <a:r>
              <a:rPr lang="en-US" sz="1200" dirty="0" smtClean="0"/>
              <a:t>$100 from </a:t>
            </a:r>
            <a:r>
              <a:rPr lang="en-US" sz="1200" dirty="0" err="1" smtClean="0"/>
              <a:t>Comox</a:t>
            </a:r>
            <a:r>
              <a:rPr lang="en-US" sz="1200" dirty="0" smtClean="0"/>
              <a:t> Valley + Airport/ </a:t>
            </a:r>
            <a:r>
              <a:rPr lang="en-US" sz="1200" dirty="0"/>
              <a:t> </a:t>
            </a:r>
            <a:r>
              <a:rPr lang="en-US" sz="1200" dirty="0" smtClean="0"/>
              <a:t>per person</a:t>
            </a:r>
            <a:br>
              <a:rPr lang="en-US" sz="1200" dirty="0" smtClean="0"/>
            </a:br>
            <a:r>
              <a:rPr lang="en-US" sz="1200" dirty="0" smtClean="0"/>
              <a:t>Total: $$3200 - $6400 </a:t>
            </a:r>
            <a:br>
              <a:rPr lang="en-US" sz="1200" dirty="0" smtClean="0"/>
            </a:br>
            <a:r>
              <a:rPr lang="en-US" sz="1200" dirty="0" smtClean="0"/>
              <a:t/>
            </a:r>
            <a:br>
              <a:rPr lang="en-US" sz="1200" dirty="0" smtClean="0"/>
            </a:br>
            <a:r>
              <a:rPr lang="en-US" sz="1200" b="1" dirty="0" smtClean="0"/>
              <a:t>Wedding </a:t>
            </a:r>
            <a:r>
              <a:rPr lang="en-US" sz="1200" b="1" dirty="0"/>
              <a:t>Planner/Coordinator:</a:t>
            </a:r>
            <a:br>
              <a:rPr lang="en-US" sz="1200" b="1" dirty="0"/>
            </a:br>
            <a:r>
              <a:rPr lang="en-US" sz="1200" dirty="0"/>
              <a:t>Full-Service Wedding Planner: $2,000 - $8,000</a:t>
            </a:r>
            <a:br>
              <a:rPr lang="en-US" sz="1200" dirty="0"/>
            </a:br>
            <a:r>
              <a:rPr lang="en-US" sz="1200" dirty="0"/>
              <a:t>Partial Wedding Planning/Day-of Coordination: $1,000 - $5,000</a:t>
            </a:r>
            <a:br>
              <a:rPr lang="en-US" sz="1200" dirty="0"/>
            </a:br>
            <a:r>
              <a:rPr lang="en-US" sz="1200" dirty="0" smtClean="0"/>
              <a:t/>
            </a:r>
            <a:br>
              <a:rPr lang="en-US" sz="1200" dirty="0" smtClean="0"/>
            </a:br>
            <a:r>
              <a:rPr lang="en-US" sz="1200" b="1" dirty="0" smtClean="0"/>
              <a:t>Catering </a:t>
            </a:r>
            <a:r>
              <a:rPr lang="en-US" sz="1200" b="1" dirty="0"/>
              <a:t>and Bar Services:</a:t>
            </a:r>
            <a:br>
              <a:rPr lang="en-US" sz="1200" b="1" dirty="0"/>
            </a:br>
            <a:r>
              <a:rPr lang="en-US" sz="1200" dirty="0"/>
              <a:t>Reception Dinner: $50 - $150 per </a:t>
            </a:r>
            <a:r>
              <a:rPr lang="en-US" sz="1200" dirty="0" smtClean="0"/>
              <a:t>person</a:t>
            </a:r>
            <a:r>
              <a:rPr lang="en-US" sz="1200" dirty="0"/>
              <a:t> </a:t>
            </a:r>
            <a:r>
              <a:rPr lang="en-US" sz="1200" dirty="0" smtClean="0"/>
              <a:t>X 64 people = $3200- $9600 </a:t>
            </a:r>
            <a:br>
              <a:rPr lang="en-US" sz="1200" dirty="0" smtClean="0"/>
            </a:br>
            <a:r>
              <a:rPr lang="en-US" sz="1200" dirty="0" smtClean="0"/>
              <a:t>Cocktail </a:t>
            </a:r>
            <a:r>
              <a:rPr lang="en-US" sz="1200" dirty="0"/>
              <a:t>Hour: $20 - $50 per </a:t>
            </a:r>
            <a:r>
              <a:rPr lang="en-US" sz="1200" dirty="0" smtClean="0"/>
              <a:t>person</a:t>
            </a:r>
            <a:r>
              <a:rPr lang="en-US" sz="1200" dirty="0"/>
              <a:t> </a:t>
            </a:r>
            <a:r>
              <a:rPr lang="en-US" sz="1200" dirty="0" smtClean="0"/>
              <a:t>X 64 people= $1280- $3200</a:t>
            </a:r>
            <a:br>
              <a:rPr lang="en-US" sz="1200" dirty="0" smtClean="0"/>
            </a:br>
            <a:r>
              <a:rPr lang="en-US" sz="1200" dirty="0" smtClean="0"/>
              <a:t>Bar </a:t>
            </a:r>
            <a:r>
              <a:rPr lang="en-US" sz="1200" dirty="0"/>
              <a:t>Services: $20 - $75 per person (open bar</a:t>
            </a:r>
            <a:r>
              <a:rPr lang="en-US" sz="1200" dirty="0" smtClean="0"/>
              <a:t>)</a:t>
            </a:r>
            <a:r>
              <a:rPr lang="en-US" sz="1200" dirty="0"/>
              <a:t> </a:t>
            </a:r>
            <a:r>
              <a:rPr lang="en-US" sz="1200" dirty="0" smtClean="0"/>
              <a:t>= $1280-$4800 </a:t>
            </a:r>
            <a:br>
              <a:rPr lang="en-US" sz="1200" dirty="0" smtClean="0"/>
            </a:br>
            <a:r>
              <a:rPr lang="en-US" sz="1200" dirty="0" smtClean="0"/>
              <a:t/>
            </a:r>
            <a:br>
              <a:rPr lang="en-US" sz="1200" dirty="0" smtClean="0"/>
            </a:br>
            <a:r>
              <a:rPr lang="en-US" sz="1200" dirty="0" smtClean="0"/>
              <a:t/>
            </a:r>
            <a:br>
              <a:rPr lang="en-US" sz="1200" dirty="0" smtClean="0"/>
            </a:br>
            <a:r>
              <a:rPr lang="en-US" sz="1200" dirty="0"/>
              <a:t/>
            </a:r>
            <a:br>
              <a:rPr lang="en-US" sz="1200" dirty="0"/>
            </a:br>
            <a:r>
              <a:rPr lang="en-US" sz="1200" dirty="0"/>
              <a:t/>
            </a:r>
            <a:br>
              <a:rPr lang="en-US" sz="1200" dirty="0"/>
            </a:br>
            <a:r>
              <a:rPr lang="en-US" sz="1200" b="1" dirty="0" smtClean="0"/>
              <a:t>Decor </a:t>
            </a:r>
            <a:r>
              <a:rPr lang="en-US" sz="1200" b="1" dirty="0"/>
              <a:t>and Rentals:</a:t>
            </a:r>
            <a:br>
              <a:rPr lang="en-US" sz="1200" b="1" dirty="0"/>
            </a:br>
            <a:r>
              <a:rPr lang="en-US" sz="1200" dirty="0" smtClean="0"/>
              <a:t>Rental </a:t>
            </a:r>
            <a:r>
              <a:rPr lang="en-US" sz="1200" dirty="0"/>
              <a:t>Items (Tables, Chairs, Linens, etc.): $1,000 - $5,000</a:t>
            </a:r>
            <a:br>
              <a:rPr lang="en-US" sz="1200" dirty="0"/>
            </a:br>
            <a:r>
              <a:rPr lang="en-US" sz="1200" dirty="0" smtClean="0"/>
              <a:t>(provided by us- added into the venue rental cost and set up by our building and maintenance team)</a:t>
            </a:r>
            <a:br>
              <a:rPr lang="en-US" sz="1200" dirty="0" smtClean="0"/>
            </a:br>
            <a:r>
              <a:rPr lang="en-US" sz="1200" dirty="0"/>
              <a:t/>
            </a:r>
            <a:br>
              <a:rPr lang="en-US" sz="1200" dirty="0"/>
            </a:br>
            <a:r>
              <a:rPr lang="en-US" sz="1200" b="1" dirty="0"/>
              <a:t>Decorations and Floral Arrangements</a:t>
            </a:r>
            <a:r>
              <a:rPr lang="en-US" sz="1200" dirty="0"/>
              <a:t>: $2,000 - $7,000</a:t>
            </a:r>
            <a:br>
              <a:rPr lang="en-US" sz="1200" dirty="0"/>
            </a:br>
            <a:r>
              <a:rPr lang="en-US" sz="1200" dirty="0"/>
              <a:t> W</a:t>
            </a:r>
            <a:r>
              <a:rPr lang="en-US" sz="1200" dirty="0" smtClean="0"/>
              <a:t>e would team up with a local farm florist or eventually provide them from our own garden.</a:t>
            </a:r>
            <a:br>
              <a:rPr lang="en-US" sz="1200" dirty="0" smtClean="0"/>
            </a:br>
            <a:r>
              <a:rPr lang="en-US" sz="1200" dirty="0" smtClean="0"/>
              <a:t/>
            </a:r>
            <a:br>
              <a:rPr lang="en-US" sz="1200" dirty="0" smtClean="0"/>
            </a:br>
            <a:r>
              <a:rPr lang="en-US" sz="1200" b="1" dirty="0" smtClean="0"/>
              <a:t>Photography &amp; Videography </a:t>
            </a:r>
            <a:r>
              <a:rPr lang="en-US" sz="1200" dirty="0"/>
              <a:t/>
            </a:r>
            <a:br>
              <a:rPr lang="en-US" sz="1200" dirty="0"/>
            </a:br>
            <a:r>
              <a:rPr lang="en-US" sz="1200" dirty="0" smtClean="0"/>
              <a:t>We are also able to provide if they want to utilize ours, understandably that is a very personal choice.</a:t>
            </a:r>
            <a:br>
              <a:rPr lang="en-US" sz="1200" dirty="0" smtClean="0"/>
            </a:br>
            <a:r>
              <a:rPr lang="en-US" sz="1200" dirty="0" smtClean="0"/>
              <a:t/>
            </a:r>
            <a:br>
              <a:rPr lang="en-US" sz="1200" dirty="0" smtClean="0"/>
            </a:br>
            <a:r>
              <a:rPr lang="en-US" sz="1200" dirty="0" smtClean="0"/>
              <a:t>Photography</a:t>
            </a:r>
            <a:r>
              <a:rPr lang="en-US" sz="1200" dirty="0"/>
              <a:t>: $2,000 - $6,000</a:t>
            </a:r>
            <a:br>
              <a:rPr lang="en-US" sz="1200" dirty="0"/>
            </a:br>
            <a:r>
              <a:rPr lang="en-US" sz="1200" dirty="0"/>
              <a:t>Videography: $2,000 - $5,000</a:t>
            </a:r>
            <a:br>
              <a:rPr lang="en-US" sz="1200" dirty="0"/>
            </a:br>
            <a:r>
              <a:rPr lang="en-US" sz="1200" dirty="0" smtClean="0"/>
              <a:t/>
            </a:r>
            <a:br>
              <a:rPr lang="en-US" sz="1200" dirty="0" smtClean="0"/>
            </a:br>
            <a:r>
              <a:rPr lang="en-US" sz="1200" b="1" dirty="0" smtClean="0"/>
              <a:t>Entertainment</a:t>
            </a:r>
            <a:r>
              <a:rPr lang="en-US" sz="1200" b="1" dirty="0"/>
              <a:t>:</a:t>
            </a:r>
            <a:br>
              <a:rPr lang="en-US" sz="1200" b="1" dirty="0"/>
            </a:br>
            <a:r>
              <a:rPr lang="en-US" sz="1200" dirty="0"/>
              <a:t>Live Music/DJ: $1,000 - $5,000</a:t>
            </a:r>
            <a:br>
              <a:rPr lang="en-US" sz="1200" dirty="0"/>
            </a:br>
            <a:r>
              <a:rPr lang="en-US" sz="1200" dirty="0" smtClean="0"/>
              <a:t>Once again a personal choice but they would be able to choose from  the musical  talent amongst our collective including: 6 DJ’s and 9 live music performers.</a:t>
            </a:r>
            <a:endParaRPr lang="en-US" sz="1200" dirty="0"/>
          </a:p>
        </p:txBody>
      </p:sp>
      <p:sp>
        <p:nvSpPr>
          <p:cNvPr id="3" name="TextBox 2"/>
          <p:cNvSpPr txBox="1"/>
          <p:nvPr/>
        </p:nvSpPr>
        <p:spPr>
          <a:xfrm>
            <a:off x="457200" y="4622660"/>
            <a:ext cx="8409225" cy="2031325"/>
          </a:xfrm>
          <a:prstGeom prst="rect">
            <a:avLst/>
          </a:prstGeom>
          <a:noFill/>
        </p:spPr>
        <p:txBody>
          <a:bodyPr wrap="square" rtlCol="0">
            <a:spAutoFit/>
          </a:bodyPr>
          <a:lstStyle/>
          <a:p>
            <a:r>
              <a:rPr lang="en-US" sz="1400" dirty="0" smtClean="0"/>
              <a:t>Wedding Event Catering Profits =$5760- $17 600/ 1 day event </a:t>
            </a:r>
          </a:p>
          <a:p>
            <a:r>
              <a:rPr lang="en-US" sz="1400" dirty="0" smtClean="0"/>
              <a:t>2 Day Wedding </a:t>
            </a:r>
            <a:r>
              <a:rPr lang="en-US" sz="1400" dirty="0"/>
              <a:t>E</a:t>
            </a:r>
            <a:r>
              <a:rPr lang="en-US" sz="1400" dirty="0" smtClean="0"/>
              <a:t>vents could profit = $40 000+ (depending on the size of the wedding and how many meals are included)</a:t>
            </a:r>
          </a:p>
          <a:p>
            <a:endParaRPr lang="en-US" sz="1400" dirty="0"/>
          </a:p>
          <a:p>
            <a:r>
              <a:rPr lang="en-US" sz="1400" dirty="0" smtClean="0"/>
              <a:t>Overall Wedding Event Profits for our collective (not including catering) could be:</a:t>
            </a:r>
          </a:p>
          <a:p>
            <a:r>
              <a:rPr lang="en-US" sz="1400" dirty="0" smtClean="0"/>
              <a:t> $31 800 to $83 4000. </a:t>
            </a:r>
          </a:p>
          <a:p>
            <a:endParaRPr lang="en-US" sz="1400" dirty="0"/>
          </a:p>
          <a:p>
            <a:r>
              <a:rPr lang="en-US" sz="1400" dirty="0" smtClean="0"/>
              <a:t>When catering, accommodation, entertainment, and outdoor leisure activities are all included and the group organizing is capable of handling all aspects of it there are large profits to be made. </a:t>
            </a:r>
            <a:endParaRPr lang="en-US" sz="1400" dirty="0"/>
          </a:p>
        </p:txBody>
      </p:sp>
    </p:spTree>
    <p:extLst>
      <p:ext uri="{BB962C8B-B14F-4D97-AF65-F5344CB8AC3E}">
        <p14:creationId xmlns:p14="http://schemas.microsoft.com/office/powerpoint/2010/main" val="2650250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57173"/>
          </a:xfrm>
        </p:spPr>
        <p:txBody>
          <a:bodyPr>
            <a:normAutofit/>
          </a:bodyPr>
          <a:lstStyle/>
          <a:p>
            <a:r>
              <a:rPr lang="en-US" sz="2400" b="1" dirty="0" smtClean="0"/>
              <a:t>Wellness + Eco R</a:t>
            </a:r>
            <a:r>
              <a:rPr lang="en-US" sz="2000" b="1" dirty="0" smtClean="0"/>
              <a:t>etreat Catering Finance Plan </a:t>
            </a:r>
            <a:endParaRPr lang="en-US" sz="2000" b="1" dirty="0"/>
          </a:p>
        </p:txBody>
      </p:sp>
      <p:sp>
        <p:nvSpPr>
          <p:cNvPr id="3" name="TextBox 2"/>
          <p:cNvSpPr txBox="1"/>
          <p:nvPr/>
        </p:nvSpPr>
        <p:spPr>
          <a:xfrm>
            <a:off x="457200" y="942488"/>
            <a:ext cx="8497090" cy="2308324"/>
          </a:xfrm>
          <a:prstGeom prst="rect">
            <a:avLst/>
          </a:prstGeom>
          <a:noFill/>
        </p:spPr>
        <p:txBody>
          <a:bodyPr wrap="square" rtlCol="0">
            <a:spAutoFit/>
          </a:bodyPr>
          <a:lstStyle/>
          <a:p>
            <a:pPr algn="ctr"/>
            <a:r>
              <a:rPr lang="en-US" dirty="0" smtClean="0"/>
              <a:t>3 </a:t>
            </a:r>
            <a:r>
              <a:rPr lang="en-US" dirty="0"/>
              <a:t>meals / day (breakfast self-serve) | $105 per person</a:t>
            </a:r>
          </a:p>
          <a:p>
            <a:pPr algn="ctr"/>
            <a:r>
              <a:rPr lang="en-US" dirty="0"/>
              <a:t>3 meals / day | $125 per person</a:t>
            </a:r>
          </a:p>
          <a:p>
            <a:pPr algn="ctr"/>
            <a:r>
              <a:rPr lang="en-US" dirty="0"/>
              <a:t>Brunch/Breakfast </a:t>
            </a:r>
            <a:r>
              <a:rPr lang="en-US" dirty="0" err="1"/>
              <a:t>Ala</a:t>
            </a:r>
            <a:r>
              <a:rPr lang="en-US" dirty="0"/>
              <a:t> carte / day | $55 per person</a:t>
            </a:r>
          </a:p>
          <a:p>
            <a:pPr algn="ctr"/>
            <a:r>
              <a:rPr lang="en-US" dirty="0"/>
              <a:t>Lunch </a:t>
            </a:r>
            <a:r>
              <a:rPr lang="en-US" dirty="0" err="1"/>
              <a:t>Ala</a:t>
            </a:r>
            <a:r>
              <a:rPr lang="en-US" dirty="0"/>
              <a:t> carte / day | $55 per person </a:t>
            </a:r>
          </a:p>
          <a:p>
            <a:pPr algn="ctr"/>
            <a:r>
              <a:rPr lang="en-US" dirty="0"/>
              <a:t>Dinner </a:t>
            </a:r>
            <a:r>
              <a:rPr lang="en-US" dirty="0" err="1"/>
              <a:t>Ala</a:t>
            </a:r>
            <a:r>
              <a:rPr lang="en-US" dirty="0"/>
              <a:t> carte / day | $65 per person</a:t>
            </a:r>
          </a:p>
          <a:p>
            <a:pPr algn="ctr"/>
            <a:r>
              <a:rPr lang="en-US" dirty="0"/>
              <a:t>Breakfast + lunch / day | $85 per person</a:t>
            </a:r>
          </a:p>
          <a:p>
            <a:pPr algn="ctr"/>
            <a:r>
              <a:rPr lang="en-US" dirty="0"/>
              <a:t>Lunch/brunch + Dinner / day | $95 per person</a:t>
            </a:r>
          </a:p>
          <a:p>
            <a:pPr algn="ctr"/>
            <a:r>
              <a:rPr lang="en-US" dirty="0"/>
              <a:t>(add seafood, poultry, meat +$5-20 per person</a:t>
            </a:r>
            <a:r>
              <a:rPr lang="en-US" dirty="0" smtClean="0"/>
              <a:t>)</a:t>
            </a:r>
            <a:endParaRPr lang="en-US" dirty="0"/>
          </a:p>
        </p:txBody>
      </p:sp>
      <p:sp>
        <p:nvSpPr>
          <p:cNvPr id="5" name="TextBox 4"/>
          <p:cNvSpPr txBox="1"/>
          <p:nvPr/>
        </p:nvSpPr>
        <p:spPr>
          <a:xfrm>
            <a:off x="535181" y="3474427"/>
            <a:ext cx="8259354" cy="3139321"/>
          </a:xfrm>
          <a:prstGeom prst="rect">
            <a:avLst/>
          </a:prstGeom>
          <a:noFill/>
        </p:spPr>
        <p:txBody>
          <a:bodyPr wrap="square" rtlCol="0">
            <a:spAutoFit/>
          </a:bodyPr>
          <a:lstStyle/>
          <a:p>
            <a:r>
              <a:rPr lang="en-US" b="1" dirty="0" smtClean="0"/>
              <a:t>3 Day Retreats (3 meals/ day)</a:t>
            </a:r>
          </a:p>
          <a:p>
            <a:endParaRPr lang="en-US" dirty="0" smtClean="0"/>
          </a:p>
          <a:p>
            <a:r>
              <a:rPr lang="en-US" dirty="0" smtClean="0"/>
              <a:t>20 People = $125/ day x 3 Days = $375 X 20 = $7500</a:t>
            </a:r>
          </a:p>
          <a:p>
            <a:r>
              <a:rPr lang="en-US" dirty="0" smtClean="0"/>
              <a:t>50 People = $125/day x 3 Days = $375 X 50  = $18 750 </a:t>
            </a:r>
          </a:p>
          <a:p>
            <a:endParaRPr lang="en-US" b="1" dirty="0"/>
          </a:p>
          <a:p>
            <a:r>
              <a:rPr lang="en-US" b="1" dirty="0" smtClean="0"/>
              <a:t>5 Day Retreats (3 meals/day)</a:t>
            </a:r>
          </a:p>
          <a:p>
            <a:endParaRPr lang="en-US" dirty="0" smtClean="0"/>
          </a:p>
          <a:p>
            <a:r>
              <a:rPr lang="en-US" dirty="0" smtClean="0"/>
              <a:t>20 People = $125/ day x 5 days = $ 625 X 20 = $12 500</a:t>
            </a:r>
          </a:p>
          <a:p>
            <a:r>
              <a:rPr lang="en-US" dirty="0" smtClean="0"/>
              <a:t>50 People = $125/day X 5 days = $625 X 50 = $31 250</a:t>
            </a:r>
          </a:p>
          <a:p>
            <a:endParaRPr lang="en-US" dirty="0"/>
          </a:p>
          <a:p>
            <a:r>
              <a:rPr lang="en-US" b="1" dirty="0" smtClean="0"/>
              <a:t>Total Catering profits off each 3-5 Day Retreat are between $7500 and $31 250</a:t>
            </a:r>
          </a:p>
        </p:txBody>
      </p:sp>
    </p:spTree>
    <p:extLst>
      <p:ext uri="{BB962C8B-B14F-4D97-AF65-F5344CB8AC3E}">
        <p14:creationId xmlns:p14="http://schemas.microsoft.com/office/powerpoint/2010/main" val="1610382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Farm to Table Dinner Events</a:t>
            </a:r>
            <a:endParaRPr lang="en-US" dirty="0"/>
          </a:p>
        </p:txBody>
      </p:sp>
      <p:sp>
        <p:nvSpPr>
          <p:cNvPr id="3" name="TextBox 2"/>
          <p:cNvSpPr txBox="1"/>
          <p:nvPr/>
        </p:nvSpPr>
        <p:spPr>
          <a:xfrm>
            <a:off x="607070" y="1781142"/>
            <a:ext cx="8079730" cy="3970318"/>
          </a:xfrm>
          <a:prstGeom prst="rect">
            <a:avLst/>
          </a:prstGeom>
          <a:noFill/>
        </p:spPr>
        <p:txBody>
          <a:bodyPr wrap="square" rtlCol="0">
            <a:spAutoFit/>
          </a:bodyPr>
          <a:lstStyle/>
          <a:p>
            <a:r>
              <a:rPr lang="en-US" dirty="0" smtClean="0"/>
              <a:t>These would be 1 day events likely focus around a symposium, lecture, workshop or fundraiser featuring a gourmet Farm to Table Dinner event.</a:t>
            </a:r>
          </a:p>
          <a:p>
            <a:endParaRPr lang="en-US" dirty="0"/>
          </a:p>
          <a:p>
            <a:r>
              <a:rPr lang="en-US" dirty="0" smtClean="0"/>
              <a:t>Cost to attend would be between $200 and $500/ person depending on the event</a:t>
            </a:r>
          </a:p>
          <a:p>
            <a:endParaRPr lang="en-US" dirty="0"/>
          </a:p>
          <a:p>
            <a:r>
              <a:rPr lang="en-US" dirty="0" smtClean="0"/>
              <a:t>Each event would host 20- 5o people and generate $4000 to $25 000 in one evening</a:t>
            </a:r>
          </a:p>
          <a:p>
            <a:endParaRPr lang="en-US" dirty="0"/>
          </a:p>
          <a:p>
            <a:r>
              <a:rPr lang="en-US" dirty="0" smtClean="0"/>
              <a:t>As with an catering event approximately 1/3 of the overall cost goes to the cost of the food. </a:t>
            </a:r>
          </a:p>
          <a:p>
            <a:endParaRPr lang="en-US" dirty="0"/>
          </a:p>
          <a:p>
            <a:r>
              <a:rPr lang="en-US" dirty="0" smtClean="0"/>
              <a:t>If our farming team got to a level of being able to predominately supply these events they would be earning roughly 25-35% of these total, keeping more money in our community and essentially paying our members for their time spent farming, growing and processing food. </a:t>
            </a:r>
            <a:endParaRPr lang="en-US" dirty="0"/>
          </a:p>
        </p:txBody>
      </p:sp>
    </p:spTree>
    <p:extLst>
      <p:ext uri="{BB962C8B-B14F-4D97-AF65-F5344CB8AC3E}">
        <p14:creationId xmlns:p14="http://schemas.microsoft.com/office/powerpoint/2010/main" val="1078483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81135"/>
          </a:xfrm>
        </p:spPr>
        <p:txBody>
          <a:bodyPr>
            <a:normAutofit/>
          </a:bodyPr>
          <a:lstStyle/>
          <a:p>
            <a:r>
              <a:rPr lang="en-US" sz="2800" dirty="0" smtClean="0"/>
              <a:t>Catering Start Up Costs</a:t>
            </a:r>
            <a:endParaRPr lang="en-US" sz="2800" dirty="0"/>
          </a:p>
        </p:txBody>
      </p:sp>
      <p:sp>
        <p:nvSpPr>
          <p:cNvPr id="3" name="TextBox 2"/>
          <p:cNvSpPr txBox="1"/>
          <p:nvPr/>
        </p:nvSpPr>
        <p:spPr>
          <a:xfrm>
            <a:off x="806765" y="1070284"/>
            <a:ext cx="7516492" cy="3970318"/>
          </a:xfrm>
          <a:prstGeom prst="rect">
            <a:avLst/>
          </a:prstGeom>
          <a:noFill/>
        </p:spPr>
        <p:txBody>
          <a:bodyPr wrap="square" rtlCol="0">
            <a:spAutoFit/>
          </a:bodyPr>
          <a:lstStyle/>
          <a:p>
            <a:r>
              <a:rPr lang="en-US" sz="1400" b="1" dirty="0"/>
              <a:t>Initial Startup Costs:</a:t>
            </a:r>
          </a:p>
          <a:p>
            <a:r>
              <a:rPr lang="en-US" sz="1400" dirty="0"/>
              <a:t>Business Registration and Licensing: $100 - $500</a:t>
            </a:r>
          </a:p>
          <a:p>
            <a:r>
              <a:rPr lang="en-US" sz="1400" dirty="0"/>
              <a:t>Insurance (General Liability, Business Property, etc.): $500 - $2,000 (annually)</a:t>
            </a:r>
          </a:p>
          <a:p>
            <a:r>
              <a:rPr lang="en-US" sz="1400" dirty="0"/>
              <a:t>Permits and Health Department Certification: $200 - $</a:t>
            </a:r>
            <a:r>
              <a:rPr lang="en-US" sz="1400" dirty="0" smtClean="0"/>
              <a:t>1,000</a:t>
            </a:r>
          </a:p>
          <a:p>
            <a:endParaRPr lang="en-US" sz="1400" dirty="0"/>
          </a:p>
          <a:p>
            <a:r>
              <a:rPr lang="en-US" sz="1400" dirty="0"/>
              <a:t>Kitchen Equipment and Appliances (Ovens, Refrigerators, Food Warmers, etc.): $10,000 - $50,000</a:t>
            </a:r>
          </a:p>
          <a:p>
            <a:r>
              <a:rPr lang="en-US" sz="1400" dirty="0"/>
              <a:t>Cooking Utensils, Cutlery, and Serving Ware: $1,000 - $5,000</a:t>
            </a:r>
          </a:p>
          <a:p>
            <a:r>
              <a:rPr lang="en-US" sz="1400" dirty="0"/>
              <a:t>Initial Inventory (Food Ingredients, Beverages, Supplies): $2,000 - $10,000</a:t>
            </a:r>
          </a:p>
          <a:p>
            <a:r>
              <a:rPr lang="en-US" sz="1400" dirty="0"/>
              <a:t>Website Development and Marketing Materials: $1,000 - $</a:t>
            </a:r>
            <a:r>
              <a:rPr lang="en-US" sz="1400" dirty="0" smtClean="0"/>
              <a:t>5,000</a:t>
            </a:r>
          </a:p>
          <a:p>
            <a:endParaRPr lang="en-US" sz="1400" dirty="0"/>
          </a:p>
          <a:p>
            <a:r>
              <a:rPr lang="en-US" sz="1400" dirty="0"/>
              <a:t>Total Initial Startup Costs: $15,800 - $</a:t>
            </a:r>
            <a:r>
              <a:rPr lang="en-US" sz="1400" dirty="0" smtClean="0"/>
              <a:t>73,500</a:t>
            </a:r>
          </a:p>
          <a:p>
            <a:endParaRPr lang="en-US" sz="1400" dirty="0"/>
          </a:p>
          <a:p>
            <a:r>
              <a:rPr lang="en-US" sz="1400" dirty="0" smtClean="0"/>
              <a:t>We are waiting on more information surrounding the current state of the commercial kitchen on site at Mud Lake but from what we can see everything needed as far as kitchen equipment and appliances are in good shape and ready to use.  </a:t>
            </a:r>
          </a:p>
          <a:p>
            <a:endParaRPr lang="en-US" sz="1400" dirty="0"/>
          </a:p>
          <a:p>
            <a:r>
              <a:rPr lang="en-US" sz="1400" dirty="0" smtClean="0"/>
              <a:t>This reduces the initial catering start up costs to more like $5, 800  - $23 500</a:t>
            </a:r>
          </a:p>
          <a:p>
            <a:endParaRPr lang="en-US" sz="1400" dirty="0"/>
          </a:p>
        </p:txBody>
      </p:sp>
    </p:spTree>
    <p:extLst>
      <p:ext uri="{BB962C8B-B14F-4D97-AF65-F5344CB8AC3E}">
        <p14:creationId xmlns:p14="http://schemas.microsoft.com/office/powerpoint/2010/main" val="124015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5908589"/>
          </a:xfrm>
        </p:spPr>
        <p:txBody>
          <a:bodyPr>
            <a:normAutofit/>
          </a:bodyPr>
          <a:lstStyle/>
          <a:p>
            <a:pPr algn="l"/>
            <a:r>
              <a:rPr lang="en-US" sz="2000" dirty="0"/>
              <a:t>Ongoing Operating Expenses (Monthly/Annually):</a:t>
            </a:r>
            <a:br>
              <a:rPr lang="en-US" sz="2000" dirty="0"/>
            </a:br>
            <a:r>
              <a:rPr lang="en-US" sz="2000" dirty="0" smtClean="0"/>
              <a:t/>
            </a:r>
            <a:br>
              <a:rPr lang="en-US" sz="2000" dirty="0" smtClean="0"/>
            </a:br>
            <a:r>
              <a:rPr lang="en-US" sz="1400" dirty="0" smtClean="0"/>
              <a:t>Rent</a:t>
            </a:r>
            <a:r>
              <a:rPr lang="en-US" sz="1400" dirty="0"/>
              <a:t>/Lease for Kitchen Space: $1,000 - $5,000 (monthly)</a:t>
            </a:r>
            <a:br>
              <a:rPr lang="en-US" sz="1400" dirty="0"/>
            </a:br>
            <a:r>
              <a:rPr lang="en-US" sz="1400" dirty="0" smtClean="0"/>
              <a:t/>
            </a:r>
            <a:br>
              <a:rPr lang="en-US" sz="1400" dirty="0" smtClean="0"/>
            </a:br>
            <a:r>
              <a:rPr lang="en-US" sz="1400" dirty="0" smtClean="0"/>
              <a:t>(The collective will take 10% of the overall profit of all business operated on site.)</a:t>
            </a:r>
            <a:br>
              <a:rPr lang="en-US" sz="1400" dirty="0" smtClean="0"/>
            </a:br>
            <a:r>
              <a:rPr lang="en-US" sz="1400" dirty="0"/>
              <a:t/>
            </a:r>
            <a:br>
              <a:rPr lang="en-US" sz="1400" dirty="0"/>
            </a:br>
            <a:r>
              <a:rPr lang="en-US" sz="1400" dirty="0" smtClean="0"/>
              <a:t>Utilities </a:t>
            </a:r>
            <a:r>
              <a:rPr lang="en-US" sz="1400" dirty="0"/>
              <a:t>(Electricity, Water, Gas): </a:t>
            </a:r>
            <a:r>
              <a:rPr lang="en-US" sz="1400" dirty="0" smtClean="0"/>
              <a:t>$200 - $1,000 (monthly)</a:t>
            </a:r>
            <a:br>
              <a:rPr lang="en-US" sz="1400" dirty="0" smtClean="0"/>
            </a:br>
            <a:r>
              <a:rPr lang="en-US" sz="1400" dirty="0" smtClean="0"/>
              <a:t/>
            </a:r>
            <a:br>
              <a:rPr lang="en-US" sz="1400" dirty="0" smtClean="0"/>
            </a:br>
            <a:r>
              <a:rPr lang="en-US" sz="1400" dirty="0" smtClean="0"/>
              <a:t>(based percentage of usage)</a:t>
            </a:r>
            <a:br>
              <a:rPr lang="en-US" sz="1400" dirty="0" smtClean="0"/>
            </a:br>
            <a:r>
              <a:rPr lang="en-US" sz="1400" dirty="0"/>
              <a:t/>
            </a:r>
            <a:br>
              <a:rPr lang="en-US" sz="1400" dirty="0"/>
            </a:br>
            <a:r>
              <a:rPr lang="en-US" sz="1400" dirty="0" smtClean="0"/>
              <a:t>Employee </a:t>
            </a:r>
            <a:r>
              <a:rPr lang="en-US" sz="1400" dirty="0"/>
              <a:t>Wages and Salaries: Varies based on number of employees and hours worked</a:t>
            </a:r>
            <a:br>
              <a:rPr lang="en-US" sz="1400" dirty="0"/>
            </a:br>
            <a:r>
              <a:rPr lang="en-US" sz="1400" dirty="0"/>
              <a:t>Food Costs: Typically 30%-40% of revenue</a:t>
            </a:r>
            <a:br>
              <a:rPr lang="en-US" sz="1400" dirty="0"/>
            </a:br>
            <a:r>
              <a:rPr lang="en-US" sz="1400" dirty="0" smtClean="0"/>
              <a:t/>
            </a:r>
            <a:br>
              <a:rPr lang="en-US" sz="1400" dirty="0" smtClean="0"/>
            </a:br>
            <a:r>
              <a:rPr lang="en-US" sz="1400" dirty="0" smtClean="0"/>
              <a:t>Marketing </a:t>
            </a:r>
            <a:r>
              <a:rPr lang="en-US" sz="1400" dirty="0"/>
              <a:t>and Advertising: $500 - $2,000 (monthly)</a:t>
            </a:r>
            <a:br>
              <a:rPr lang="en-US" sz="1400" dirty="0"/>
            </a:br>
            <a:r>
              <a:rPr lang="en-US" sz="1400" dirty="0" smtClean="0"/>
              <a:t>(Done by collective’s event organizing team)</a:t>
            </a:r>
            <a:br>
              <a:rPr lang="en-US" sz="1400" dirty="0" smtClean="0"/>
            </a:br>
            <a:r>
              <a:rPr lang="en-US" sz="1400" dirty="0" smtClean="0"/>
              <a:t/>
            </a:r>
            <a:br>
              <a:rPr lang="en-US" sz="1400" dirty="0" smtClean="0"/>
            </a:br>
            <a:r>
              <a:rPr lang="en-US" sz="1400" dirty="0" smtClean="0"/>
              <a:t>Accounting </a:t>
            </a:r>
            <a:r>
              <a:rPr lang="en-US" sz="1400" dirty="0"/>
              <a:t>and Bookkeeping Services: $100 - $500 (monthly)</a:t>
            </a:r>
            <a:br>
              <a:rPr lang="en-US" sz="1400" dirty="0"/>
            </a:br>
            <a:r>
              <a:rPr lang="en-US" sz="1400" dirty="0" smtClean="0"/>
              <a:t>(Our collective has an accountant that will be oversee the book keeping for all business onsite)</a:t>
            </a:r>
            <a:br>
              <a:rPr lang="en-US" sz="1400" dirty="0" smtClean="0"/>
            </a:br>
            <a:r>
              <a:rPr lang="en-US" sz="1400" dirty="0" smtClean="0"/>
              <a:t/>
            </a:r>
            <a:br>
              <a:rPr lang="en-US" sz="1400" dirty="0" smtClean="0"/>
            </a:br>
            <a:r>
              <a:rPr lang="en-US" sz="1400" dirty="0" smtClean="0"/>
              <a:t>Total </a:t>
            </a:r>
            <a:r>
              <a:rPr lang="en-US" sz="1400" dirty="0"/>
              <a:t>Ongoing Operating Expenses</a:t>
            </a:r>
            <a:r>
              <a:rPr lang="en-US" sz="1400" dirty="0" smtClean="0"/>
              <a:t>: Expenses occur as a percentage of profits when the business is in operation and based on the event requirements and size. </a:t>
            </a:r>
            <a:br>
              <a:rPr lang="en-US" sz="1400" dirty="0" smtClean="0"/>
            </a:br>
            <a:r>
              <a:rPr lang="en-US" sz="1400" dirty="0"/>
              <a:t/>
            </a:r>
            <a:br>
              <a:rPr lang="en-US" sz="1400" dirty="0"/>
            </a:br>
            <a:endParaRPr lang="en-US" sz="1400" dirty="0"/>
          </a:p>
        </p:txBody>
      </p:sp>
    </p:spTree>
    <p:extLst>
      <p:ext uri="{BB962C8B-B14F-4D97-AF65-F5344CB8AC3E}">
        <p14:creationId xmlns:p14="http://schemas.microsoft.com/office/powerpoint/2010/main" val="3377202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3430"/>
            <a:ext cx="8229600" cy="6204116"/>
          </a:xfrm>
        </p:spPr>
        <p:txBody>
          <a:bodyPr>
            <a:normAutofit fontScale="90000"/>
          </a:bodyPr>
          <a:lstStyle/>
          <a:p>
            <a:pPr algn="l"/>
            <a:r>
              <a:rPr lang="en-US" sz="2000" b="1" dirty="0"/>
              <a:t>Summary of Revenue </a:t>
            </a:r>
            <a:r>
              <a:rPr lang="en-US" sz="2000" b="1" dirty="0" smtClean="0"/>
              <a:t>Streams</a:t>
            </a:r>
            <a:r>
              <a:rPr lang="en-US" sz="2000" b="1" dirty="0"/>
              <a:t> </a:t>
            </a:r>
            <a:r>
              <a:rPr lang="en-US" sz="2000" b="1" dirty="0" smtClean="0"/>
              <a:t>for on site Catering Services</a:t>
            </a:r>
            <a:br>
              <a:rPr lang="en-US" sz="2000" b="1" dirty="0" smtClean="0"/>
            </a:br>
            <a:r>
              <a:rPr lang="en-US" sz="2000" b="1" dirty="0"/>
              <a:t/>
            </a:r>
            <a:br>
              <a:rPr lang="en-US" sz="2000" b="1" dirty="0"/>
            </a:br>
            <a:r>
              <a:rPr lang="en-US" sz="1400" dirty="0" smtClean="0"/>
              <a:t>Catering </a:t>
            </a:r>
            <a:r>
              <a:rPr lang="en-US" sz="1400" dirty="0"/>
              <a:t>Services (Events, Parties, Weddings, Corporate Functions</a:t>
            </a:r>
            <a:r>
              <a:rPr lang="en-US" sz="1400" dirty="0" smtClean="0"/>
              <a:t>, workshops, eco-tourism and wellness retreats </a:t>
            </a:r>
            <a:r>
              <a:rPr lang="en-US" sz="1400" dirty="0"/>
              <a:t>etc.): Pricing varies based on menu, number of guests, and event </a:t>
            </a:r>
            <a:r>
              <a:rPr lang="en-US" sz="1400" dirty="0" smtClean="0"/>
              <a:t>type but can be anywhere between $4000/ day and $40 000/ weekend or multi-day event.</a:t>
            </a:r>
            <a:r>
              <a:rPr lang="en-US" sz="1400" dirty="0"/>
              <a:t/>
            </a:r>
            <a:br>
              <a:rPr lang="en-US" sz="1400" dirty="0"/>
            </a:br>
            <a:r>
              <a:rPr lang="en-US" sz="1400" dirty="0" smtClean="0"/>
              <a:t/>
            </a:r>
            <a:br>
              <a:rPr lang="en-US" sz="1400" dirty="0" smtClean="0"/>
            </a:br>
            <a:r>
              <a:rPr lang="en-US" sz="1400" dirty="0"/>
              <a:t/>
            </a:r>
            <a:br>
              <a:rPr lang="en-US" sz="1400" dirty="0"/>
            </a:br>
            <a:r>
              <a:rPr lang="en-US" sz="1400" dirty="0" smtClean="0"/>
              <a:t>Initial Catering Start up Cost=  $73 500</a:t>
            </a:r>
            <a:br>
              <a:rPr lang="en-US" sz="1400" dirty="0" smtClean="0"/>
            </a:br>
            <a:r>
              <a:rPr lang="en-US" sz="1400" dirty="0" smtClean="0"/>
              <a:t>Mud Lake Facility Operational Initial Community Costs = $6 000 000</a:t>
            </a:r>
            <a:br>
              <a:rPr lang="en-US" sz="1400" dirty="0" smtClean="0"/>
            </a:br>
            <a:r>
              <a:rPr lang="en-US" sz="1400" dirty="0" smtClean="0"/>
              <a:t/>
            </a:r>
            <a:br>
              <a:rPr lang="en-US" sz="1400" dirty="0" smtClean="0"/>
            </a:br>
            <a:r>
              <a:rPr lang="en-US" sz="1400" dirty="0"/>
              <a:t> Total Example Revenue for Year </a:t>
            </a:r>
            <a:r>
              <a:rPr lang="en-US" sz="1400" dirty="0" smtClean="0"/>
              <a:t>1</a:t>
            </a:r>
            <a:r>
              <a:rPr lang="en-US" sz="1400" dirty="0"/>
              <a:t> </a:t>
            </a:r>
            <a:r>
              <a:rPr lang="en-US" sz="1400" dirty="0" smtClean="0"/>
              <a:t>(on site):</a:t>
            </a:r>
            <a:br>
              <a:rPr lang="en-US" sz="1400" dirty="0" smtClean="0"/>
            </a:br>
            <a:r>
              <a:rPr lang="en-US" sz="1400" dirty="0" smtClean="0"/>
              <a:t/>
            </a:r>
            <a:br>
              <a:rPr lang="en-US" sz="1400" dirty="0" smtClean="0"/>
            </a:br>
            <a:r>
              <a:rPr lang="en-US" sz="1400" dirty="0" smtClean="0"/>
              <a:t>2 x 1 Day  Weddings Averaging $10 500 x2  = $21 000</a:t>
            </a:r>
            <a:r>
              <a:rPr lang="en-US" sz="1400" dirty="0"/>
              <a:t/>
            </a:r>
            <a:br>
              <a:rPr lang="en-US" sz="1400" dirty="0"/>
            </a:br>
            <a:r>
              <a:rPr lang="en-US" sz="1400" dirty="0" smtClean="0"/>
              <a:t>2 x 2 Day Weddings Averaging $40 000 x2  = $80 000</a:t>
            </a:r>
            <a:br>
              <a:rPr lang="en-US" sz="1400" dirty="0" smtClean="0"/>
            </a:br>
            <a:r>
              <a:rPr lang="en-US" sz="1400" dirty="0" smtClean="0"/>
              <a:t>2 x 3 Day Eco- Tourism Retreats $13 125 x2 = $26 250</a:t>
            </a:r>
            <a:br>
              <a:rPr lang="en-US" sz="1400" dirty="0" smtClean="0"/>
            </a:br>
            <a:r>
              <a:rPr lang="en-US" sz="1400" dirty="0" smtClean="0"/>
              <a:t>2 x 5 Day Wellness Retreats $ 21 875  x2 = $43 750</a:t>
            </a:r>
            <a:br>
              <a:rPr lang="en-US" sz="1400" dirty="0" smtClean="0"/>
            </a:br>
            <a:r>
              <a:rPr lang="en-US" sz="1400" dirty="0" smtClean="0"/>
              <a:t>2  x 1 Day/ Evening Symposium $14 500 x2 = $29 000</a:t>
            </a:r>
            <a:br>
              <a:rPr lang="en-US" sz="1400" dirty="0" smtClean="0"/>
            </a:br>
            <a:r>
              <a:rPr lang="en-US" sz="1400" dirty="0" smtClean="0"/>
              <a:t>Total Average Catering Income from these 9 events = $200 000</a:t>
            </a:r>
            <a:br>
              <a:rPr lang="en-US" sz="1400" dirty="0" smtClean="0"/>
            </a:br>
            <a:r>
              <a:rPr lang="en-US" sz="1400" dirty="0" smtClean="0"/>
              <a:t/>
            </a:r>
            <a:br>
              <a:rPr lang="en-US" sz="1400" dirty="0" smtClean="0"/>
            </a:br>
            <a:r>
              <a:rPr lang="en-US" sz="1400" dirty="0" smtClean="0"/>
              <a:t>Break</a:t>
            </a:r>
            <a:r>
              <a:rPr lang="en-US" sz="1400" dirty="0"/>
              <a:t>-Even Analysis:</a:t>
            </a:r>
            <a:br>
              <a:rPr lang="en-US" sz="1400" dirty="0"/>
            </a:br>
            <a:r>
              <a:rPr lang="en-US" sz="1400" dirty="0" smtClean="0"/>
              <a:t/>
            </a:r>
            <a:br>
              <a:rPr lang="en-US" sz="1400" dirty="0" smtClean="0"/>
            </a:br>
            <a:r>
              <a:rPr lang="en-US" sz="1400" dirty="0" smtClean="0"/>
              <a:t>With our calculations on the high end of a 1</a:t>
            </a:r>
            <a:r>
              <a:rPr lang="en-US" sz="1400" baseline="30000" dirty="0" smtClean="0"/>
              <a:t>st</a:t>
            </a:r>
            <a:r>
              <a:rPr lang="en-US" sz="1400" dirty="0" smtClean="0"/>
              <a:t> year initial catering start up cost = $73 500</a:t>
            </a:r>
            <a:r>
              <a:rPr lang="en-US" sz="1400" dirty="0"/>
              <a:t> </a:t>
            </a:r>
            <a:r>
              <a:rPr lang="en-US" sz="1400" dirty="0" smtClean="0"/>
              <a:t>we chose to split that cost up over a 3 year period paying off $24 500/year.</a:t>
            </a:r>
            <a:br>
              <a:rPr lang="en-US" sz="1400" dirty="0" smtClean="0"/>
            </a:br>
            <a:r>
              <a:rPr lang="en-US" sz="1400" dirty="0" smtClean="0"/>
              <a:t/>
            </a:r>
            <a:br>
              <a:rPr lang="en-US" sz="1400" dirty="0" smtClean="0"/>
            </a:br>
            <a:r>
              <a:rPr lang="en-US" sz="1400" dirty="0" smtClean="0"/>
              <a:t>Annual Gross Income = $200 000</a:t>
            </a:r>
            <a:br>
              <a:rPr lang="en-US" sz="1400" dirty="0" smtClean="0"/>
            </a:br>
            <a:r>
              <a:rPr lang="en-US" sz="1400" dirty="0" smtClean="0"/>
              <a:t>Minus Operation Cost (Food Costs = $60 00 + Collective Rental Space 20% Fee = $28 000) = $74 000</a:t>
            </a:r>
            <a:br>
              <a:rPr lang="en-US" sz="1400" dirty="0" smtClean="0"/>
            </a:br>
            <a:r>
              <a:rPr lang="en-US" sz="1400" dirty="0" smtClean="0"/>
              <a:t>Minus 1/3 of Start up Cost = $126 000- $24 500 = Total Profits = $101 500 in wages split between 5 people for 24 days of work</a:t>
            </a:r>
            <a:r>
              <a:rPr lang="en-US" sz="1400" dirty="0"/>
              <a:t> </a:t>
            </a:r>
            <a:r>
              <a:rPr lang="en-US" sz="1400" dirty="0" smtClean="0"/>
              <a:t>= $20 300 each.</a:t>
            </a:r>
            <a:br>
              <a:rPr lang="en-US" sz="1400" dirty="0" smtClean="0"/>
            </a:br>
            <a:r>
              <a:rPr lang="en-US" sz="1400" dirty="0" smtClean="0"/>
              <a:t/>
            </a:r>
            <a:br>
              <a:rPr lang="en-US" sz="1400" dirty="0" smtClean="0"/>
            </a:br>
            <a:r>
              <a:rPr lang="en-US" sz="1400" dirty="0" smtClean="0"/>
              <a:t>After Initial Start up Cost is paid off profits would be closer to $25 200 each</a:t>
            </a:r>
            <a:endParaRPr lang="en-US" sz="1400" dirty="0"/>
          </a:p>
        </p:txBody>
      </p:sp>
    </p:spTree>
    <p:extLst>
      <p:ext uri="{BB962C8B-B14F-4D97-AF65-F5344CB8AC3E}">
        <p14:creationId xmlns:p14="http://schemas.microsoft.com/office/powerpoint/2010/main" val="2722798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Site Events</a:t>
            </a:r>
            <a:endParaRPr lang="en-US" dirty="0"/>
          </a:p>
        </p:txBody>
      </p:sp>
      <p:sp>
        <p:nvSpPr>
          <p:cNvPr id="4" name="TextBox 3"/>
          <p:cNvSpPr txBox="1"/>
          <p:nvPr/>
        </p:nvSpPr>
        <p:spPr>
          <a:xfrm>
            <a:off x="814753" y="1405745"/>
            <a:ext cx="8059660" cy="3693319"/>
          </a:xfrm>
          <a:prstGeom prst="rect">
            <a:avLst/>
          </a:prstGeom>
          <a:noFill/>
        </p:spPr>
        <p:txBody>
          <a:bodyPr wrap="square" rtlCol="0">
            <a:spAutoFit/>
          </a:bodyPr>
          <a:lstStyle/>
          <a:p>
            <a:r>
              <a:rPr lang="en-US" dirty="0" smtClean="0"/>
              <a:t>The collective that will be operating the Mud Lake Facilities will be in control of how many on-site events are held each year.  So far our collective feels 1-2 months/ year in total would be our maximum for our facility being taken up by these events. </a:t>
            </a:r>
          </a:p>
          <a:p>
            <a:endParaRPr lang="en-US" dirty="0"/>
          </a:p>
          <a:p>
            <a:r>
              <a:rPr lang="en-US" dirty="0" smtClean="0"/>
              <a:t>Down to Earth Catering Business can still rent the on site commercial kitchen for food prep for any offsite events at a cheaper fixed rate of $200/day.  This money will go directly to the collective to lease the commercial kitchen space and cover the cost of utilities. </a:t>
            </a:r>
          </a:p>
          <a:p>
            <a:endParaRPr lang="en-US" dirty="0"/>
          </a:p>
          <a:p>
            <a:r>
              <a:rPr lang="en-US" dirty="0" smtClean="0"/>
              <a:t>Down to Earth Catering Business would be available for off-site catering the rest of the time they are not booked for on site events generating fulltime employment for the 1 owner and 4 staff that make up this business. </a:t>
            </a:r>
          </a:p>
          <a:p>
            <a:endParaRPr lang="en-US" dirty="0"/>
          </a:p>
        </p:txBody>
      </p:sp>
    </p:spTree>
    <p:extLst>
      <p:ext uri="{BB962C8B-B14F-4D97-AF65-F5344CB8AC3E}">
        <p14:creationId xmlns:p14="http://schemas.microsoft.com/office/powerpoint/2010/main" val="1667873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Down to Earth Catering +</a:t>
            </a:r>
            <a:br>
              <a:rPr lang="en-US" dirty="0" smtClean="0"/>
            </a:br>
            <a:r>
              <a:rPr lang="en-US" dirty="0" smtClean="0"/>
              <a:t> Farming Team </a:t>
            </a:r>
            <a:endParaRPr lang="en-US" dirty="0"/>
          </a:p>
        </p:txBody>
      </p:sp>
      <p:sp>
        <p:nvSpPr>
          <p:cNvPr id="3" name="TextBox 2"/>
          <p:cNvSpPr txBox="1"/>
          <p:nvPr/>
        </p:nvSpPr>
        <p:spPr>
          <a:xfrm>
            <a:off x="790790" y="2172515"/>
            <a:ext cx="7141066" cy="4524316"/>
          </a:xfrm>
          <a:prstGeom prst="rect">
            <a:avLst/>
          </a:prstGeom>
          <a:noFill/>
        </p:spPr>
        <p:txBody>
          <a:bodyPr wrap="square" rtlCol="0">
            <a:spAutoFit/>
          </a:bodyPr>
          <a:lstStyle/>
          <a:p>
            <a:r>
              <a:rPr lang="en-US" dirty="0" smtClean="0"/>
              <a:t>These would be 2 separate business’s that work along side each other and support one another.  The catering team would be supplied by local farms until our collectives farm was operational enough to supply it (1-2 years).  Please see the business plan for the farm separately. </a:t>
            </a:r>
          </a:p>
          <a:p>
            <a:endParaRPr lang="en-US" dirty="0" smtClean="0"/>
          </a:p>
          <a:p>
            <a:r>
              <a:rPr lang="en-US" dirty="0" smtClean="0"/>
              <a:t>The catering team would be lead by Chef Evan Grey and his team of 3 cooks,  and 3 severs/ baristas. </a:t>
            </a:r>
          </a:p>
          <a:p>
            <a:endParaRPr lang="en-US" dirty="0"/>
          </a:p>
          <a:p>
            <a:r>
              <a:rPr lang="en-US" dirty="0" smtClean="0"/>
              <a:t>The events hosted on the property would be done so by our event business and the catering team would support them with all of their catering needs. </a:t>
            </a:r>
          </a:p>
          <a:p>
            <a:endParaRPr lang="en-US" dirty="0"/>
          </a:p>
          <a:p>
            <a:r>
              <a:rPr lang="en-US" dirty="0" smtClean="0"/>
              <a:t>The event business is in charge of all non- food related aspects of the events we host such as event planning &amp; coordination whether they be weddings, wellness or wilderness eco retreats. </a:t>
            </a:r>
            <a:r>
              <a:rPr lang="en-US" dirty="0"/>
              <a:t> </a:t>
            </a:r>
            <a:r>
              <a:rPr lang="en-US" dirty="0" smtClean="0"/>
              <a:t>Also see separate business plans for events, wellness retreats and eco retreats. </a:t>
            </a:r>
            <a:endParaRPr lang="en-US" dirty="0"/>
          </a:p>
        </p:txBody>
      </p:sp>
    </p:spTree>
    <p:extLst>
      <p:ext uri="{BB962C8B-B14F-4D97-AF65-F5344CB8AC3E}">
        <p14:creationId xmlns:p14="http://schemas.microsoft.com/office/powerpoint/2010/main" val="4281872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5731" y="1951637"/>
            <a:ext cx="8554902" cy="5078314"/>
          </a:xfrm>
          <a:prstGeom prst="rect">
            <a:avLst/>
          </a:prstGeom>
        </p:spPr>
        <p:txBody>
          <a:bodyPr wrap="square" numCol="3">
            <a:spAutoFit/>
          </a:bodyPr>
          <a:lstStyle/>
          <a:p>
            <a:r>
              <a:rPr lang="en-US" sz="1600" b="1" dirty="0"/>
              <a:t>Trades</a:t>
            </a:r>
            <a:endParaRPr lang="en-CA" sz="1600" dirty="0"/>
          </a:p>
          <a:p>
            <a:r>
              <a:rPr lang="en-US" sz="1600" dirty="0"/>
              <a:t>- Carpentry (4) </a:t>
            </a:r>
            <a:endParaRPr lang="en-CA" sz="1600" dirty="0"/>
          </a:p>
          <a:p>
            <a:r>
              <a:rPr lang="en-US" sz="1600" dirty="0"/>
              <a:t>- Stone Masonry (4)</a:t>
            </a:r>
            <a:endParaRPr lang="en-CA" sz="1600" dirty="0"/>
          </a:p>
          <a:p>
            <a:r>
              <a:rPr lang="en-US" sz="1600" dirty="0"/>
              <a:t>- Electrician (1)</a:t>
            </a:r>
            <a:endParaRPr lang="en-CA" sz="1600" dirty="0"/>
          </a:p>
          <a:p>
            <a:r>
              <a:rPr lang="en-US" sz="1600" dirty="0"/>
              <a:t>- Mechanical Engineer (1)</a:t>
            </a:r>
            <a:endParaRPr lang="en-CA" sz="1600" dirty="0"/>
          </a:p>
          <a:p>
            <a:r>
              <a:rPr lang="en-US" sz="1600" dirty="0"/>
              <a:t>- Vehicle Mechanic (2) </a:t>
            </a:r>
            <a:endParaRPr lang="en-CA" sz="1600" dirty="0"/>
          </a:p>
          <a:p>
            <a:r>
              <a:rPr lang="en-US" sz="1600" dirty="0"/>
              <a:t>- Agricultural/Residential Irrigation (1)</a:t>
            </a:r>
            <a:endParaRPr lang="en-CA" sz="1600" dirty="0"/>
          </a:p>
          <a:p>
            <a:r>
              <a:rPr lang="en-US" sz="1600" dirty="0"/>
              <a:t>- Drywall + Painting (3)</a:t>
            </a:r>
            <a:endParaRPr lang="en-CA" sz="1600" dirty="0"/>
          </a:p>
          <a:p>
            <a:r>
              <a:rPr lang="en-US" sz="1600" dirty="0"/>
              <a:t>- Appliance Repair (3)</a:t>
            </a:r>
            <a:endParaRPr lang="en-CA" sz="1600" dirty="0"/>
          </a:p>
          <a:p>
            <a:r>
              <a:rPr lang="en-US" sz="1600" dirty="0"/>
              <a:t> </a:t>
            </a:r>
            <a:endParaRPr lang="en-CA" sz="1600" dirty="0"/>
          </a:p>
          <a:p>
            <a:r>
              <a:rPr lang="en-US" sz="1600" b="1" dirty="0"/>
              <a:t>Healing Arts</a:t>
            </a:r>
            <a:endParaRPr lang="en-CA" sz="1600" dirty="0"/>
          </a:p>
          <a:p>
            <a:r>
              <a:rPr lang="en-US" sz="1600" dirty="0"/>
              <a:t>- Psychologist (1)</a:t>
            </a:r>
            <a:endParaRPr lang="en-CA" sz="1600" dirty="0"/>
          </a:p>
          <a:p>
            <a:r>
              <a:rPr lang="en-US" sz="1600" dirty="0"/>
              <a:t>- Energy Healer (3) </a:t>
            </a:r>
            <a:endParaRPr lang="en-CA" sz="1600" dirty="0"/>
          </a:p>
          <a:p>
            <a:r>
              <a:rPr lang="en-US" sz="1600" dirty="0"/>
              <a:t>- Massage Therapist (2) </a:t>
            </a:r>
            <a:endParaRPr lang="en-CA" sz="1600" dirty="0"/>
          </a:p>
          <a:p>
            <a:r>
              <a:rPr lang="en-US" sz="1600" dirty="0"/>
              <a:t>- Sound Therapist (1)</a:t>
            </a:r>
            <a:endParaRPr lang="en-CA" sz="1600" dirty="0"/>
          </a:p>
          <a:p>
            <a:r>
              <a:rPr lang="en-US" sz="1600" dirty="0"/>
              <a:t>- Cranial Sacral Therapist (1)</a:t>
            </a:r>
            <a:endParaRPr lang="en-CA" sz="1600" dirty="0"/>
          </a:p>
          <a:p>
            <a:r>
              <a:rPr lang="en-US" sz="1600" dirty="0"/>
              <a:t> </a:t>
            </a:r>
            <a:endParaRPr lang="en-CA" sz="1600" dirty="0"/>
          </a:p>
          <a:p>
            <a:endParaRPr lang="en-US" sz="1600" b="1" dirty="0" smtClean="0"/>
          </a:p>
          <a:p>
            <a:endParaRPr lang="en-US" sz="1600" b="1" dirty="0"/>
          </a:p>
          <a:p>
            <a:endParaRPr lang="en-US" sz="1600" b="1" dirty="0" smtClean="0"/>
          </a:p>
          <a:p>
            <a:r>
              <a:rPr lang="en-US" sz="1600" b="1" dirty="0" smtClean="0"/>
              <a:t>Catering</a:t>
            </a:r>
            <a:endParaRPr lang="en-CA" sz="1600" dirty="0"/>
          </a:p>
          <a:p>
            <a:r>
              <a:rPr lang="en-US" sz="1600" dirty="0"/>
              <a:t>- Red Seal Chef (3) </a:t>
            </a:r>
            <a:endParaRPr lang="en-CA" sz="1600" dirty="0"/>
          </a:p>
          <a:p>
            <a:r>
              <a:rPr lang="en-US" sz="1600" dirty="0"/>
              <a:t>- Serving + Barista (3)</a:t>
            </a:r>
            <a:endParaRPr lang="en-CA" sz="1600" dirty="0"/>
          </a:p>
          <a:p>
            <a:r>
              <a:rPr lang="en-US" sz="1600" dirty="0"/>
              <a:t> </a:t>
            </a:r>
            <a:endParaRPr lang="en-CA" sz="1600" dirty="0"/>
          </a:p>
          <a:p>
            <a:r>
              <a:rPr lang="en-US" sz="1600" b="1" dirty="0"/>
              <a:t>Artists + Performers</a:t>
            </a:r>
            <a:endParaRPr lang="en-CA" sz="1600" dirty="0"/>
          </a:p>
          <a:p>
            <a:r>
              <a:rPr lang="en-US" sz="1600" dirty="0"/>
              <a:t>- Musicians (13)</a:t>
            </a:r>
            <a:endParaRPr lang="en-CA" sz="1600" dirty="0"/>
          </a:p>
          <a:p>
            <a:r>
              <a:rPr lang="en-US" sz="1600" dirty="0"/>
              <a:t>- Visual Artists (11)</a:t>
            </a:r>
            <a:endParaRPr lang="en-CA" sz="1600" dirty="0"/>
          </a:p>
          <a:p>
            <a:r>
              <a:rPr lang="en-US" sz="1600" dirty="0"/>
              <a:t>- Glass Blowing (1)</a:t>
            </a:r>
            <a:endParaRPr lang="en-CA" sz="1600" dirty="0"/>
          </a:p>
          <a:p>
            <a:r>
              <a:rPr lang="en-US" sz="1600" dirty="0"/>
              <a:t>- Stage + Event Design (4) </a:t>
            </a:r>
            <a:endParaRPr lang="en-CA" sz="1600" dirty="0"/>
          </a:p>
          <a:p>
            <a:r>
              <a:rPr lang="en-US" sz="1600" dirty="0"/>
              <a:t>- Photography (2)</a:t>
            </a:r>
            <a:endParaRPr lang="en-CA" sz="1600" dirty="0"/>
          </a:p>
          <a:p>
            <a:r>
              <a:rPr lang="en-US" sz="1600" dirty="0"/>
              <a:t> </a:t>
            </a:r>
            <a:endParaRPr lang="en-CA" sz="1600" dirty="0"/>
          </a:p>
          <a:p>
            <a:r>
              <a:rPr lang="en-US" sz="1600" b="1" dirty="0"/>
              <a:t>Food Supply</a:t>
            </a:r>
            <a:endParaRPr lang="en-CA" sz="1600" dirty="0"/>
          </a:p>
          <a:p>
            <a:r>
              <a:rPr lang="en-US" sz="1600" dirty="0"/>
              <a:t>- Cattle Farming (1)</a:t>
            </a:r>
            <a:endParaRPr lang="en-CA" sz="1600" dirty="0"/>
          </a:p>
          <a:p>
            <a:r>
              <a:rPr lang="en-US" sz="1600" dirty="0"/>
              <a:t>- Butcher (2)</a:t>
            </a:r>
            <a:endParaRPr lang="en-CA" sz="1600" dirty="0"/>
          </a:p>
          <a:p>
            <a:r>
              <a:rPr lang="en-US" sz="1600" dirty="0"/>
              <a:t>- Fishing (6)</a:t>
            </a:r>
            <a:endParaRPr lang="en-CA" sz="1600" dirty="0"/>
          </a:p>
          <a:p>
            <a:r>
              <a:rPr lang="en-US" sz="1600" dirty="0"/>
              <a:t>- Hunting (2)</a:t>
            </a:r>
            <a:endParaRPr lang="en-CA" sz="1600" dirty="0"/>
          </a:p>
          <a:p>
            <a:r>
              <a:rPr lang="en-US" sz="1600" dirty="0"/>
              <a:t>- Agriculture/ Vegetable Farming (4) </a:t>
            </a:r>
            <a:endParaRPr lang="en-CA" sz="1600" dirty="0"/>
          </a:p>
          <a:p>
            <a:r>
              <a:rPr lang="en-US" sz="1600" dirty="0"/>
              <a:t> </a:t>
            </a:r>
            <a:endParaRPr lang="en-CA" sz="1600" dirty="0"/>
          </a:p>
          <a:p>
            <a:endParaRPr lang="en-US" sz="1600" b="1" dirty="0" smtClean="0"/>
          </a:p>
          <a:p>
            <a:endParaRPr lang="en-US" sz="1600" b="1" dirty="0"/>
          </a:p>
          <a:p>
            <a:endParaRPr lang="en-US" sz="1600" b="1" dirty="0" smtClean="0"/>
          </a:p>
          <a:p>
            <a:endParaRPr lang="en-US" sz="1600" b="1" dirty="0"/>
          </a:p>
          <a:p>
            <a:endParaRPr lang="en-US" sz="1600" b="1" dirty="0" smtClean="0"/>
          </a:p>
          <a:p>
            <a:r>
              <a:rPr lang="en-US" sz="1600" b="1" dirty="0" smtClean="0"/>
              <a:t>Other </a:t>
            </a:r>
            <a:r>
              <a:rPr lang="en-US" sz="1600" b="1" dirty="0"/>
              <a:t>Skill Sets</a:t>
            </a:r>
            <a:endParaRPr lang="en-CA" sz="1600" dirty="0"/>
          </a:p>
          <a:p>
            <a:r>
              <a:rPr lang="en-US" sz="1600" dirty="0"/>
              <a:t>- Military Veteran- SAR Tech (2) </a:t>
            </a:r>
            <a:endParaRPr lang="en-CA" sz="1600" dirty="0"/>
          </a:p>
          <a:p>
            <a:r>
              <a:rPr lang="en-US" sz="1600" dirty="0"/>
              <a:t>- Wilderness Survivalist and Eco-Tourism (2)</a:t>
            </a:r>
            <a:endParaRPr lang="en-CA" sz="1600" dirty="0"/>
          </a:p>
          <a:p>
            <a:r>
              <a:rPr lang="en-US" sz="1600" dirty="0"/>
              <a:t>- Hospitality (2) </a:t>
            </a:r>
            <a:endParaRPr lang="en-CA" sz="1600" dirty="0"/>
          </a:p>
          <a:p>
            <a:r>
              <a:rPr lang="en-US" sz="1600" dirty="0"/>
              <a:t>- Administration (2)</a:t>
            </a:r>
            <a:endParaRPr lang="en-CA" sz="1600" dirty="0"/>
          </a:p>
          <a:p>
            <a:r>
              <a:rPr lang="en-US" sz="1600" dirty="0"/>
              <a:t>- Accounting (1)</a:t>
            </a:r>
            <a:endParaRPr lang="en-CA" sz="1600" dirty="0"/>
          </a:p>
          <a:p>
            <a:r>
              <a:rPr lang="en-US" sz="1600" dirty="0"/>
              <a:t>- Event Planning (3)</a:t>
            </a:r>
            <a:endParaRPr lang="en-CA" sz="1600" dirty="0"/>
          </a:p>
          <a:p>
            <a:r>
              <a:rPr lang="en-US" sz="1600" dirty="0"/>
              <a:t>- Community Organizers (4)</a:t>
            </a:r>
            <a:endParaRPr lang="en-CA" sz="1600" dirty="0"/>
          </a:p>
          <a:p>
            <a:r>
              <a:rPr lang="en-US" sz="1600" dirty="0"/>
              <a:t>- Social Change Activists (11)</a:t>
            </a:r>
            <a:endParaRPr lang="en-CA" sz="1600" dirty="0"/>
          </a:p>
        </p:txBody>
      </p:sp>
      <p:sp>
        <p:nvSpPr>
          <p:cNvPr id="6" name="TextBox 5"/>
          <p:cNvSpPr txBox="1"/>
          <p:nvPr/>
        </p:nvSpPr>
        <p:spPr>
          <a:xfrm>
            <a:off x="87866" y="175718"/>
            <a:ext cx="8986242" cy="2400657"/>
          </a:xfrm>
          <a:prstGeom prst="rect">
            <a:avLst/>
          </a:prstGeom>
          <a:noFill/>
        </p:spPr>
        <p:txBody>
          <a:bodyPr wrap="square" rtlCol="0">
            <a:spAutoFit/>
          </a:bodyPr>
          <a:lstStyle/>
          <a:p>
            <a:r>
              <a:rPr lang="en-US" b="1" dirty="0"/>
              <a:t>Who We </a:t>
            </a:r>
            <a:r>
              <a:rPr lang="en-US" b="1" dirty="0" smtClean="0"/>
              <a:t>Are</a:t>
            </a:r>
          </a:p>
          <a:p>
            <a:r>
              <a:rPr lang="en-US" sz="1600" dirty="0" smtClean="0"/>
              <a:t>Amongst </a:t>
            </a:r>
            <a:r>
              <a:rPr lang="en-US" sz="1600" dirty="0"/>
              <a:t>our 20 </a:t>
            </a:r>
            <a:r>
              <a:rPr lang="en-US" sz="1600" dirty="0" smtClean="0"/>
              <a:t>collective members that would be operating the facility that Down to Earth Catering would be leasing </a:t>
            </a:r>
            <a:r>
              <a:rPr lang="en-US" sz="1600" dirty="0"/>
              <a:t>we have a large skill set that we intend to utilize for these various projects on site.  Many of our team members are skilled in more than 1 area but we are prepared to hire-out in the areas that we can’t fulfill creating more jobs in our surrounding area.  </a:t>
            </a:r>
            <a:endParaRPr lang="en-US" sz="1600" dirty="0" smtClean="0"/>
          </a:p>
          <a:p>
            <a:endParaRPr lang="en-US" sz="1600" dirty="0" smtClean="0"/>
          </a:p>
          <a:p>
            <a:r>
              <a:rPr lang="en-US" sz="1600" dirty="0" smtClean="0"/>
              <a:t>This </a:t>
            </a:r>
            <a:r>
              <a:rPr lang="en-US" sz="1600" dirty="0"/>
              <a:t>is the skill set amongst our 20 members:</a:t>
            </a:r>
            <a:r>
              <a:rPr lang="en-CA" sz="1600" dirty="0"/>
              <a:t/>
            </a:r>
            <a:br>
              <a:rPr lang="en-CA" sz="1600" dirty="0"/>
            </a:br>
            <a:r>
              <a:rPr lang="en-US" dirty="0"/>
              <a:t/>
            </a:r>
            <a:br>
              <a:rPr lang="en-US" dirty="0"/>
            </a:br>
            <a:endParaRPr lang="en-US" dirty="0"/>
          </a:p>
        </p:txBody>
      </p:sp>
    </p:spTree>
    <p:extLst>
      <p:ext uri="{BB962C8B-B14F-4D97-AF65-F5344CB8AC3E}">
        <p14:creationId xmlns:p14="http://schemas.microsoft.com/office/powerpoint/2010/main" val="1250944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Analyzing the Competition: </a:t>
            </a:r>
            <a:br>
              <a:rPr lang="en-US" sz="3200" dirty="0" smtClean="0"/>
            </a:br>
            <a:r>
              <a:rPr lang="en-US" sz="3200" dirty="0" smtClean="0"/>
              <a:t>Surrounding Wedding/ Event Venue </a:t>
            </a:r>
            <a:endParaRPr lang="en-US" sz="3200" dirty="0"/>
          </a:p>
        </p:txBody>
      </p:sp>
      <p:sp>
        <p:nvSpPr>
          <p:cNvPr id="3" name="TextBox 2"/>
          <p:cNvSpPr txBox="1"/>
          <p:nvPr/>
        </p:nvSpPr>
        <p:spPr>
          <a:xfrm>
            <a:off x="599082" y="1805105"/>
            <a:ext cx="8163501" cy="5078314"/>
          </a:xfrm>
          <a:prstGeom prst="rect">
            <a:avLst/>
          </a:prstGeom>
          <a:noFill/>
        </p:spPr>
        <p:txBody>
          <a:bodyPr wrap="square" rtlCol="0">
            <a:spAutoFit/>
          </a:bodyPr>
          <a:lstStyle/>
          <a:p>
            <a:r>
              <a:rPr lang="en-US" b="1" dirty="0" smtClean="0"/>
              <a:t>Dolphins Resort</a:t>
            </a:r>
            <a:r>
              <a:rPr lang="en-US" dirty="0" smtClean="0"/>
              <a:t>: 10 Ocean front Cabins, fully catered weddings and events. Price Range:</a:t>
            </a:r>
          </a:p>
          <a:p>
            <a:endParaRPr lang="en-US" dirty="0"/>
          </a:p>
          <a:p>
            <a:r>
              <a:rPr lang="en-US" b="1" dirty="0" err="1" smtClean="0"/>
              <a:t>Tsa</a:t>
            </a:r>
            <a:r>
              <a:rPr lang="en-US" b="1" dirty="0" smtClean="0"/>
              <a:t> </a:t>
            </a:r>
            <a:r>
              <a:rPr lang="en-US" b="1" dirty="0" err="1" smtClean="0"/>
              <a:t>Kwa</a:t>
            </a:r>
            <a:r>
              <a:rPr lang="en-US" b="1" dirty="0" smtClean="0"/>
              <a:t> </a:t>
            </a:r>
            <a:r>
              <a:rPr lang="en-US" b="1" dirty="0" err="1" smtClean="0"/>
              <a:t>Luten</a:t>
            </a:r>
            <a:r>
              <a:rPr lang="en-US" b="1" dirty="0" smtClean="0"/>
              <a:t> Lodge</a:t>
            </a:r>
            <a:r>
              <a:rPr lang="en-US" dirty="0" smtClean="0"/>
              <a:t>: Lodge fee $1000 + GST, 29 rooms ($150/night), 3 cottages </a:t>
            </a:r>
            <a:r>
              <a:rPr lang="en-US" b="1" dirty="0" smtClean="0"/>
              <a:t>($300/night), 7 RV sites ($50/day).  Catering estimate for 100 people = $10 0000</a:t>
            </a:r>
          </a:p>
          <a:p>
            <a:endParaRPr lang="en-US" b="1" dirty="0"/>
          </a:p>
          <a:p>
            <a:r>
              <a:rPr lang="en-US" b="1" dirty="0" smtClean="0"/>
              <a:t>Browns Bay Resort</a:t>
            </a:r>
            <a:r>
              <a:rPr lang="en-US" dirty="0" smtClean="0"/>
              <a:t>:</a:t>
            </a:r>
            <a:r>
              <a:rPr lang="en-US" dirty="0"/>
              <a:t> </a:t>
            </a:r>
            <a:r>
              <a:rPr lang="en-US" dirty="0" smtClean="0"/>
              <a:t>Can accommodate up to 80 guest between individual rooms, 4 cabins, </a:t>
            </a:r>
            <a:r>
              <a:rPr lang="en-US" dirty="0" err="1" smtClean="0"/>
              <a:t>glamping</a:t>
            </a:r>
            <a:r>
              <a:rPr lang="en-US" dirty="0" smtClean="0"/>
              <a:t> tents, 60 full service RV sites and a 100 slip marina.  The site is never able to be fully private. Find out Catering estimate and lodge rental.</a:t>
            </a:r>
          </a:p>
          <a:p>
            <a:endParaRPr lang="en-US" dirty="0"/>
          </a:p>
          <a:p>
            <a:r>
              <a:rPr lang="en-US" b="1" dirty="0" smtClean="0"/>
              <a:t>April Point: </a:t>
            </a:r>
            <a:r>
              <a:rPr lang="en-US" dirty="0"/>
              <a:t>The facilities found at this hotel wedding venue include an outdoor ceremony location overlooking the ocean, a banquet room with ocean views, a function room for your rehearsal dinner and other function room options in case of inclement weather. These facilities can accommodate up to 120 seated guests.</a:t>
            </a:r>
          </a:p>
          <a:p>
            <a:r>
              <a:rPr lang="en-US" dirty="0" smtClean="0"/>
              <a:t>April </a:t>
            </a:r>
            <a:r>
              <a:rPr lang="en-US" dirty="0"/>
              <a:t>Point Resort &amp; Spa </a:t>
            </a:r>
            <a:r>
              <a:rPr lang="en-US" dirty="0" smtClean="0"/>
              <a:t>includes </a:t>
            </a:r>
            <a:r>
              <a:rPr lang="en-US" dirty="0"/>
              <a:t>tables, linens, chairs, glassware, cutlery, bartenders, servers, room set up and cleaning, cake service, bridal suite, guest accommodation and an on-site wedding coordinator</a:t>
            </a:r>
            <a:r>
              <a:rPr lang="en-US" dirty="0" smtClean="0"/>
              <a:t>. *Find out costs of catering, accommodation,  and lodge rental.</a:t>
            </a:r>
            <a:endParaRPr lang="en-US" dirty="0"/>
          </a:p>
        </p:txBody>
      </p:sp>
    </p:spTree>
    <p:extLst>
      <p:ext uri="{BB962C8B-B14F-4D97-AF65-F5344CB8AC3E}">
        <p14:creationId xmlns:p14="http://schemas.microsoft.com/office/powerpoint/2010/main" val="2171441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482"/>
            <a:ext cx="8229600" cy="876661"/>
          </a:xfrm>
        </p:spPr>
        <p:txBody>
          <a:bodyPr>
            <a:normAutofit fontScale="90000"/>
          </a:bodyPr>
          <a:lstStyle/>
          <a:p>
            <a:r>
              <a:rPr lang="en-US" dirty="0" smtClean="0"/>
              <a:t>Conclusions + Recommendations </a:t>
            </a:r>
            <a:endParaRPr lang="en-US" dirty="0"/>
          </a:p>
        </p:txBody>
      </p:sp>
      <p:sp>
        <p:nvSpPr>
          <p:cNvPr id="3" name="TextBox 2"/>
          <p:cNvSpPr txBox="1"/>
          <p:nvPr/>
        </p:nvSpPr>
        <p:spPr>
          <a:xfrm>
            <a:off x="319511" y="1070283"/>
            <a:ext cx="8367289" cy="3970318"/>
          </a:xfrm>
          <a:prstGeom prst="rect">
            <a:avLst/>
          </a:prstGeom>
          <a:noFill/>
        </p:spPr>
        <p:txBody>
          <a:bodyPr wrap="square" rtlCol="0">
            <a:spAutoFit/>
          </a:bodyPr>
          <a:lstStyle/>
          <a:p>
            <a:r>
              <a:rPr lang="en-US" dirty="0"/>
              <a:t>Conclusion:</a:t>
            </a:r>
          </a:p>
          <a:p>
            <a:endParaRPr lang="en-US" dirty="0"/>
          </a:p>
          <a:p>
            <a:r>
              <a:rPr lang="en-US" dirty="0"/>
              <a:t>In conclusion, the business plan for Down To Earth Catering and Tours presents a comprehensive strategy for establishing and operating a successful hospitality </a:t>
            </a:r>
            <a:r>
              <a:rPr lang="en-US" dirty="0" smtClean="0"/>
              <a:t> and eco-tourism business </a:t>
            </a:r>
            <a:r>
              <a:rPr lang="en-US" dirty="0"/>
              <a:t>in the Mud Lake area </a:t>
            </a:r>
            <a:r>
              <a:rPr lang="en-US" dirty="0" smtClean="0"/>
              <a:t>15 minutes from Campbell </a:t>
            </a:r>
            <a:r>
              <a:rPr lang="en-US" dirty="0"/>
              <a:t>River, BC. </a:t>
            </a:r>
            <a:endParaRPr lang="en-US" dirty="0" smtClean="0"/>
          </a:p>
          <a:p>
            <a:endParaRPr lang="en-US" dirty="0"/>
          </a:p>
          <a:p>
            <a:r>
              <a:rPr lang="en-US" dirty="0" smtClean="0"/>
              <a:t>By </a:t>
            </a:r>
            <a:r>
              <a:rPr lang="en-US" dirty="0"/>
              <a:t>leveraging the natural beauty of the waterfront event space, incorporating catering services, and offering kayaking tours of the surrounding lakes, the business aims to attract customers seeking memorable experiences in a stunning natural setting. </a:t>
            </a:r>
            <a:endParaRPr lang="en-US" dirty="0" smtClean="0"/>
          </a:p>
          <a:p>
            <a:endParaRPr lang="en-US" dirty="0"/>
          </a:p>
          <a:p>
            <a:r>
              <a:rPr lang="en-US" dirty="0" smtClean="0"/>
              <a:t>Through </a:t>
            </a:r>
            <a:r>
              <a:rPr lang="en-US" dirty="0"/>
              <a:t>meticulous planning, strategic </a:t>
            </a:r>
            <a:r>
              <a:rPr lang="en-US" dirty="0" smtClean="0"/>
              <a:t>partnerships, </a:t>
            </a:r>
            <a:r>
              <a:rPr lang="en-US" dirty="0"/>
              <a:t>and a commitment to excellence, Down To </a:t>
            </a:r>
            <a:r>
              <a:rPr lang="en-US" dirty="0" smtClean="0"/>
              <a:t>Earth Catering </a:t>
            </a:r>
            <a:r>
              <a:rPr lang="en-US" dirty="0"/>
              <a:t>has the potential to become a premier destination for weddings, receptions, and outdoor adventures in the region.</a:t>
            </a:r>
          </a:p>
          <a:p>
            <a:endParaRPr lang="en-US" dirty="0"/>
          </a:p>
        </p:txBody>
      </p:sp>
    </p:spTree>
    <p:extLst>
      <p:ext uri="{BB962C8B-B14F-4D97-AF65-F5344CB8AC3E}">
        <p14:creationId xmlns:p14="http://schemas.microsoft.com/office/powerpoint/2010/main" val="3065734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6108269"/>
          </a:xfrm>
        </p:spPr>
        <p:txBody>
          <a:bodyPr>
            <a:noAutofit/>
          </a:bodyPr>
          <a:lstStyle/>
          <a:p>
            <a:pPr algn="l"/>
            <a:r>
              <a:rPr lang="en-US" sz="1400" b="1" dirty="0"/>
              <a:t>Recommendations:</a:t>
            </a:r>
            <a:br>
              <a:rPr lang="en-US" sz="1400" b="1" dirty="0"/>
            </a:br>
            <a:r>
              <a:rPr lang="en-US" sz="1400" b="1" dirty="0"/>
              <a:t/>
            </a:r>
            <a:br>
              <a:rPr lang="en-US" sz="1400" b="1" dirty="0"/>
            </a:br>
            <a:r>
              <a:rPr lang="en-US" sz="1400" b="1" dirty="0"/>
              <a:t>Further Market Research: </a:t>
            </a:r>
            <a:r>
              <a:rPr lang="en-US" sz="1400" dirty="0"/>
              <a:t>Conduct in-depth market research to gain insights into customer preferences, competitive landscape, and emerging trends in the hospitality and tourism industry. Use this information to refine the business model, target marketing efforts, and identify opportunities for growth.</a:t>
            </a:r>
            <a:br>
              <a:rPr lang="en-US" sz="1400" dirty="0"/>
            </a:br>
            <a:r>
              <a:rPr lang="en-US" sz="1400" dirty="0" smtClean="0"/>
              <a:t/>
            </a:r>
            <a:br>
              <a:rPr lang="en-US" sz="1400" dirty="0" smtClean="0"/>
            </a:br>
            <a:r>
              <a:rPr lang="en-US" sz="1400" b="1" dirty="0" smtClean="0"/>
              <a:t>Strengthen </a:t>
            </a:r>
            <a:r>
              <a:rPr lang="en-US" sz="1400" b="1" dirty="0"/>
              <a:t>Partnerships: </a:t>
            </a:r>
            <a:r>
              <a:rPr lang="en-US" sz="1400" dirty="0"/>
              <a:t>Forge strategic partnerships with local vendors, event planners, and tourism organizations to expand the reach and visibility of the business. Collaborate with complementary businesses to offer package deals and cross-promotional opportunities that appeal to a wider audience</a:t>
            </a:r>
            <a:r>
              <a:rPr lang="en-US" sz="1400" dirty="0" smtClean="0"/>
              <a:t>.</a:t>
            </a:r>
            <a:br>
              <a:rPr lang="en-US" sz="1400" dirty="0" smtClean="0"/>
            </a:br>
            <a:r>
              <a:rPr lang="en-US" sz="1400" b="1" dirty="0"/>
              <a:t/>
            </a:r>
            <a:br>
              <a:rPr lang="en-US" sz="1400" b="1" dirty="0"/>
            </a:br>
            <a:r>
              <a:rPr lang="en-US" sz="1400" b="1" dirty="0"/>
              <a:t>Enhance Online Presence: </a:t>
            </a:r>
            <a:r>
              <a:rPr lang="en-US" sz="1400" dirty="0"/>
              <a:t>Invest in developing a professional website and leveraging social media platforms to showcase the unique offerings of Down To Earth Catering and Tours. Utilize online booking systems and customer relationship management (CRM) tools to streamline reservations and enhance customer engagement.</a:t>
            </a:r>
            <a:br>
              <a:rPr lang="en-US" sz="1400" dirty="0"/>
            </a:br>
            <a:r>
              <a:rPr lang="en-US" sz="1400" dirty="0" smtClean="0"/>
              <a:t/>
            </a:r>
            <a:br>
              <a:rPr lang="en-US" sz="1400" dirty="0" smtClean="0"/>
            </a:br>
            <a:r>
              <a:rPr lang="en-US" sz="1400" b="1" dirty="0" smtClean="0"/>
              <a:t>Focus </a:t>
            </a:r>
            <a:r>
              <a:rPr lang="en-US" sz="1400" b="1" dirty="0"/>
              <a:t>on Sustainability: </a:t>
            </a:r>
            <a:r>
              <a:rPr lang="en-US" sz="1400" dirty="0"/>
              <a:t>Incorporate sustainable practices throughout the business operations, including eco-friendly catering options, waste reduction initiatives, and responsible tourism practices. Highlight these efforts to appeal to environmentally conscious customers and differentiate the business in the market.</a:t>
            </a:r>
            <a:br>
              <a:rPr lang="en-US" sz="1400" dirty="0"/>
            </a:br>
            <a:r>
              <a:rPr lang="en-US" sz="1400" dirty="0" smtClean="0"/>
              <a:t/>
            </a:r>
            <a:br>
              <a:rPr lang="en-US" sz="1400" dirty="0" smtClean="0"/>
            </a:br>
            <a:r>
              <a:rPr lang="en-US" sz="1400" b="1" dirty="0" smtClean="0"/>
              <a:t>Continuous </a:t>
            </a:r>
            <a:r>
              <a:rPr lang="en-US" sz="1400" b="1" dirty="0"/>
              <a:t>Improvement: </a:t>
            </a:r>
            <a:r>
              <a:rPr lang="en-US" sz="1400" dirty="0"/>
              <a:t>Implement a system for gathering feedback from customers, staff, and stakeholders to identify areas for improvement and innovation. Regularly review and update the business plan to adapt to changing market conditions, customer preferences, and industry trends.</a:t>
            </a:r>
            <a:br>
              <a:rPr lang="en-US" sz="1400" dirty="0"/>
            </a:br>
            <a:r>
              <a:rPr lang="en-US" sz="1400" dirty="0" smtClean="0"/>
              <a:t/>
            </a:r>
            <a:br>
              <a:rPr lang="en-US" sz="1400" dirty="0" smtClean="0"/>
            </a:br>
            <a:r>
              <a:rPr lang="en-US" sz="1400" dirty="0" smtClean="0"/>
              <a:t>By </a:t>
            </a:r>
            <a:r>
              <a:rPr lang="en-US" sz="1400" dirty="0"/>
              <a:t>following these recommendations and executing the business plan with diligence and flexibility, Down To Earth Catering and Tours can position itself for long-term success and establish a reputation as a top destination for memorable events and outdoor experiences in the Mud Lake area and beyond.</a:t>
            </a:r>
            <a:br>
              <a:rPr lang="en-US" sz="1400" dirty="0"/>
            </a:br>
            <a:endParaRPr lang="en-US" sz="1400" dirty="0"/>
          </a:p>
        </p:txBody>
      </p:sp>
    </p:spTree>
    <p:extLst>
      <p:ext uri="{BB962C8B-B14F-4D97-AF65-F5344CB8AC3E}">
        <p14:creationId xmlns:p14="http://schemas.microsoft.com/office/powerpoint/2010/main" val="332453793"/>
      </p:ext>
    </p:extLst>
  </p:cSld>
  <p:clrMapOvr>
    <a:masterClrMapping/>
  </p:clrMapOvr>
</p:sld>
</file>

<file path=ppt/theme/theme1.xml><?xml version="1.0" encoding="utf-8"?>
<a:theme xmlns:a="http://schemas.openxmlformats.org/drawingml/2006/main" name="Twilight">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11094</TotalTime>
  <Words>3795</Words>
  <Application>Microsoft Macintosh PowerPoint</Application>
  <PresentationFormat>On-screen Show (4:3)</PresentationFormat>
  <Paragraphs>266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Twilight</vt:lpstr>
      <vt:lpstr> Wedding + Event Catering</vt:lpstr>
      <vt:lpstr>Confidentiality Statement  </vt:lpstr>
      <vt:lpstr>Disclaimer Statement </vt:lpstr>
      <vt:lpstr>PowerPoint Presentation</vt:lpstr>
      <vt:lpstr>TABLE OF CONTENTS  </vt:lpstr>
      <vt:lpstr>Executive Summary </vt:lpstr>
      <vt:lpstr>Vision and Mission Statement </vt:lpstr>
      <vt:lpstr>Description of Farm + Catering</vt:lpstr>
      <vt:lpstr>PowerPoint Presentation</vt:lpstr>
      <vt:lpstr>PowerPoint Presentation</vt:lpstr>
      <vt:lpstr>Market Analysis </vt:lpstr>
      <vt:lpstr>The Market Analysis for this business encompasses several key factors:  Demographics:  The target demographic for Down To Earth includes couples planning weddings and receptions, outdoor enthusiasts seeking adventure, and tourists looking for unique experiences in natural settings. Campbell River and its surrounding areas attract visitors of all ages, with a particular appeal to eco-conscious travelers and those seeking rustic charm.  Competitive Landscape:  While Campbell River boasts several established hospitality businesses, including event venues and tour operators, there remains an opportunity for a business like Down To Earth to carve out a niche by offering a unique blend of event hosting, outdoor activities, accommodation and catering all within the scenic beauty of Mud Lake. By focusing on all-inclusive services and leveraging the natural assets of the area, the business can differentiate itself from competitors.  Industry Trends:  The tourism industry in British Columbia is experiencing steady growth, driven by factors such as increased interest in outdoor recreation, eco-tourism, and destination weddings. Moreover, there is a growing demand for authentic, experiential travel opportunities that allow guests to connect with nature and local culture.  Eco-tourism is a $5 Billion dollar industry in British Columbia making up almost 2% of our overall economy.  Down To Earth is well-positioned to capitalize on these trends by offering immersive experiences that cater to the preferences of modern travelers.  </vt:lpstr>
      <vt:lpstr>Market Potential:  The potential market for Down To Earth Farm + Catering encompasses not only local residents planning events but also tourists visiting the Campbell River area for leisure or business purposes. Destination weddings, in particular, represent a lucrative segment, as couples from across Canada and beyond seek picturesque settings for their special day. Additionally, the popularity of kayaking and outdoor adventures among travelers provides a steady stream of potential customers for the business's tour offerings.  Regulatory Considerations: As with any business in the hospitality and tourism industry, Down To Earth must comply with relevant regulations and licensing requirements, including those related to food service, event hosting, and outdoor recreation. Ensuring adherence to these regulations is essential for maintaining the business's reputation and credibility within the local community.  In conclusion, the market analysis indicates a favorable environment for the establishment and growth of Down To Earth Catering and Tours.  By utilizing our teams highly diverse skillset to  capitalize on the region's natural beauty, catering to the evolving preferences of travelers, and offering unique experiences that set it apart from competitors, the business has the potential to thrive in the Campbell River market and beyond. </vt:lpstr>
      <vt:lpstr>Operational Plan   Menu Development: Our team would create a  diverse and customizable menu based on a farm to table approach along with our customer preferences, and dietary needs.  We specialize in dietary restrictions, food allergies, and cultural preferences when designing menu options.  Kitchen Operations: Establish standard operating procedures (SOPs) for food preparation, cooking, and storage to ensure quality, consistency, and food safety.  Kitchen staff are already trained on proper food handling techniques, sanitation practices, and adherence to health regulations.  Maintain inventory levels of ingredients and supplies to meet demand while minimizing waste.  Event Planning and Execution: Work alongside our Collectives event planners to create a systematic approach to event planning and coordination, including client consultations, menu selection, and logistical arrangements.  Our collectives dedicated event coordinators will oversee each event from start to finish, ensuring seamless execution and customer satisfaction.  Staffing and Training: Our staff are reliable for various roles, including chefs, cooks, servers, bartenders, and event coordinators. We provide comprehensive training to any new employees on job responsibilities, customer service standards, and company policies and procedures.  We offer ongoing training and professional development opportunities to enhance employee skills and job performance.  </vt:lpstr>
      <vt:lpstr>Equipment and Facilities: Ensure that the kitchen and catering facilities are equipped with necessary appliances, utensils, and supplies to support efficient operations.  Conduct regular maintenance and repairs of equipment to minimize downtime and ensure safety. Implement proper cleaning and sanitation protocols to maintain a clean and hygienic working environment.  Quality Control: Establish quality control measures to monitor and maintain food quality, presentation, and taste. Conduct regular taste tests and evaluations to ensure menu items meet established standards and customer expectations. Solicit feedback from clients and guests to identify areas for improvement and make necessary adjustments.  Customer Service: Prioritize exceptional customer service at every touchpoint, from initial inquiries to post-event follow-up. Train staff to be attentive, courteous, and responsive to customer needs and preferences. Implement a system for collecting and addressing customer feedback to continuously improve service delivery and customer satisfaction.  Technology and Systems: Implement technology solutions to streamline operations, such as catering management software for event planning, inventory management, and order tracking. Utilize online booking platforms and communication tools to facilitate client interactions and streamline administrative tasks. Invest in point-of-sale systems and payment processing solutions to efficiently manage transactions and billing.  Safety and Compliance: Adhere to all food safety regulations and licensing requirements set forth by local health authorities. Conduct regular inspections and audits to ensure compliance with food safety standards and industry best practices. Maintain comprehensive records of food handling procedures, sanitation practices, and employee training to demonstrate compliance with regulations.  By implementing this operational plan, the catering business can establish efficient and effective processes to deliver high-quality service, exceed customer expectations, and achieve long-term success in the competitive catering industry.</vt:lpstr>
      <vt:lpstr>Project Funding Plan for Down To Earth Catering and Tours </vt:lpstr>
      <vt:lpstr>Loans and Lines of Credit: As mentioned, obtaining loans and lines of credit from banks or other financial institutions to finance specific aspects of the project, such as construction or equipment purchases would be our last resort.  We would prefer to source our financial needs from our existing businesses, savings, and angel donors.  Establishing a relationship with several close relatives to help with the initial purchase cost and upgrades roughly estimated around $6 million and creating a payment plan to be debt free within 5 -7 years.  This method would help us to avoid additional interests costs on the property.   Government Grants and Incentives: Government agencies at the federal, provincial, and municipal levels may offer grants, subsidies, or tax incentives to support businesses in the tourism and hospitality sector.  Down To Earth Catering and Tours has researched relevant government programs aimed at promoting economic development, tourism, or sustainable business practices.    The larger collective has also explored the option for affordable housing grants and subsidies, non-profits for wellness centers, schools and academies, art collectives, farming and agriculture and found they could provide a good back up plan for covering some of our operational costs.  Our collectives current plans would make us applicable for many of them, however we are going to remain privately funded for the time being as we are coming to together with a shared vision and desire to be self-sufficient and free from as much government overreach as possible.  While of course, following the existing societal rules and regulations there will be less red tape for us if we don’t choose the path of government funded programs.   Crowdfunding: Crowdfunding platforms provide a great alternative method of raising capital by soliciting small contributions from a large number of individuals.  Down to Earth Catering + Farm has fundraiser event ideas in place to create a crowdfunding campaign to generate funds from supporters, community members, and potential customers who are interested in the fundraise initial capital.  Hosting farm to table events and adult “summer camps” at discounted rates initially to bring in money for upgrades.  Offering future stays for large financial donation, we already have several people interested in hosting their weddings at this site.   </vt:lpstr>
      <vt:lpstr>Partnerships and Sponsorships: The business will be utilizing the skill set of the members of our 10 household collective that will be living on site and operating many of their business from the facility.  Between all of us the majority of the property maintenance will be taken care of and many of the events we will be hosting by us and our members.    Some events we will also be hiring out for specific niche skills to add expertise and talent to the workshops and events.  As mentioned, we also already have some big name sponsors who currently wish to remain anonymous and others who would become public once the business is more established. </vt:lpstr>
      <vt:lpstr>Financial Analysis +  Revenue Generation</vt:lpstr>
      <vt:lpstr>Revenue Projections for Catered Events </vt:lpstr>
      <vt:lpstr>Wedding Event Cost Breakdown Analysis   Venue Rental:   Reception $3000 Ceremony $5,000  Accommodation: 32 Rooms able to sleep 64 guests at $150/night  1 Night = $9600 2 Night = $19 200 3 Night = $28 000  Shuttle from town to facility:  $50 from Campbell River/  per person $100 from Comox Valley + Airport/  per person Total: $$3200 - $6400   Wedding Planner/Coordinator: Full-Service Wedding Planner: $2,000 - $8,000 Partial Wedding Planning/Day-of Coordination: $1,000 - $5,000  Catering and Bar Services: Reception Dinner: $50 - $150 per person X 64 people = $3200- $9600  Cocktail Hour: $20 - $50 per person X 64 people= $1280- $3200 Bar Services: $20 - $75 per person (open bar) = $1280-$4800      Decor and Rentals: Rental Items (Tables, Chairs, Linens, etc.): $1,000 - $5,000 (provided by us- added into the venue rental cost and set up by our building and maintenance team)  Decorations and Floral Arrangements: $2,000 - $7,000  We would team up with a local farm florist or eventually provide them from our own garden.  Photography &amp; Videography  We are also able to provide if they want to utilize ours, understandably that is a very personal choice.  Photography: $2,000 - $6,000 Videography: $2,000 - $5,000  Entertainment: Live Music/DJ: $1,000 - $5,000 Once again a personal choice but they would be able to choose from  the musical  talent amongst our collective including: 6 DJ’s and 9 live music performers.</vt:lpstr>
      <vt:lpstr>Wellness + Eco Retreat Catering Finance Plan </vt:lpstr>
      <vt:lpstr>Farm to Table Dinner Events</vt:lpstr>
      <vt:lpstr>Catering Start Up Costs</vt:lpstr>
      <vt:lpstr>Ongoing Operating Expenses (Monthly/Annually):  Rent/Lease for Kitchen Space: $1,000 - $5,000 (monthly)  (The collective will take 10% of the overall profit of all business operated on site.)  Utilities (Electricity, Water, Gas): $200 - $1,000 (monthly)  (based percentage of usage)  Employee Wages and Salaries: Varies based on number of employees and hours worked Food Costs: Typically 30%-40% of revenue  Marketing and Advertising: $500 - $2,000 (monthly) (Done by collective’s event organizing team)  Accounting and Bookkeeping Services: $100 - $500 (monthly) (Our collective has an accountant that will be oversee the book keeping for all business onsite)  Total Ongoing Operating Expenses: Expenses occur as a percentage of profits when the business is in operation and based on the event requirements and size.   </vt:lpstr>
      <vt:lpstr>Summary of Revenue Streams for on site Catering Services  Catering Services (Events, Parties, Weddings, Corporate Functions, workshops, eco-tourism and wellness retreats etc.): Pricing varies based on menu, number of guests, and event type but can be anywhere between $4000/ day and $40 000/ weekend or multi-day event.   Initial Catering Start up Cost=  $73 500 Mud Lake Facility Operational Initial Community Costs = $6 000 000   Total Example Revenue for Year 1 (on site):  2 x 1 Day  Weddings Averaging $10 500 x2  = $21 000 2 x 2 Day Weddings Averaging $40 000 x2  = $80 000 2 x 3 Day Eco- Tourism Retreats $13 125 x2 = $26 250 2 x 5 Day Wellness Retreats $ 21 875  x2 = $43 750 2  x 1 Day/ Evening Symposium $14 500 x2 = $29 000 Total Average Catering Income from these 9 events = $200 000  Break-Even Analysis:  With our calculations on the high end of a 1st year initial catering start up cost = $73 500 we chose to split that cost up over a 3 year period paying off $24 500/year.  Annual Gross Income = $200 000 Minus Operation Cost (Food Costs = $60 00 + Collective Rental Space 20% Fee = $28 000) = $74 000 Minus 1/3 of Start up Cost = $126 000- $24 500 = Total Profits = $101 500 in wages split between 5 people for 24 days of work = $20 300 each.  After Initial Start up Cost is paid off profits would be closer to $25 200 each</vt:lpstr>
      <vt:lpstr>Off Site Events</vt:lpstr>
      <vt:lpstr>Down to Earth Catering +  Farming Team </vt:lpstr>
      <vt:lpstr>PowerPoint Presentation</vt:lpstr>
      <vt:lpstr>Analyzing the Competition:  Surrounding Wedding/ Event Venue </vt:lpstr>
      <vt:lpstr>Conclusions + Recommendations </vt:lpstr>
      <vt:lpstr>Recommendations:  Further Market Research: Conduct in-depth market research to gain insights into customer preferences, competitive landscape, and emerging trends in the hospitality and tourism industry. Use this information to refine the business model, target marketing efforts, and identify opportunities for growth.  Strengthen Partnerships: Forge strategic partnerships with local vendors, event planners, and tourism organizations to expand the reach and visibility of the business. Collaborate with complementary businesses to offer package deals and cross-promotional opportunities that appeal to a wider audience.  Enhance Online Presence: Invest in developing a professional website and leveraging social media platforms to showcase the unique offerings of Down To Earth Catering and Tours. Utilize online booking systems and customer relationship management (CRM) tools to streamline reservations and enhance customer engagement.  Focus on Sustainability: Incorporate sustainable practices throughout the business operations, including eco-friendly catering options, waste reduction initiatives, and responsible tourism practices. Highlight these efforts to appeal to environmentally conscious customers and differentiate the business in the market.  Continuous Improvement: Implement a system for gathering feedback from customers, staff, and stakeholders to identify areas for improvement and innovation. Regularly review and update the business plan to adapt to changing market conditions, customer preferences, and industry trends.  By following these recommendations and executing the business plan with diligence and flexibility, Down To Earth Catering and Tours can position itself for long-term success and establish a reputation as a top destination for memorable events and outdoor experiences in the Mud Lake area and beyond.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Wedding + Catering  Events</dc:title>
  <dc:creator>Jessica Luther</dc:creator>
  <cp:lastModifiedBy>Jessica Luther</cp:lastModifiedBy>
  <cp:revision>44</cp:revision>
  <dcterms:created xsi:type="dcterms:W3CDTF">2024-04-13T07:16:18Z</dcterms:created>
  <dcterms:modified xsi:type="dcterms:W3CDTF">2024-04-23T08:44:08Z</dcterms:modified>
</cp:coreProperties>
</file>